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comments/comment4.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5.xml" ContentType="application/vnd.openxmlformats-officedocument.presentationml.comments+xml"/>
  <Override PartName="/ppt/notesSlides/notesSlide20.xml" ContentType="application/vnd.openxmlformats-officedocument.presentationml.notesSlide+xml"/>
  <Override PartName="/ppt/comments/comment6.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8" r:id="rId1"/>
  </p:sldMasterIdLst>
  <p:notesMasterIdLst>
    <p:notesMasterId r:id="rId27"/>
  </p:notesMasterIdLst>
  <p:sldIdLst>
    <p:sldId id="359" r:id="rId2"/>
    <p:sldId id="396" r:id="rId3"/>
    <p:sldId id="397" r:id="rId4"/>
    <p:sldId id="398" r:id="rId5"/>
    <p:sldId id="400" r:id="rId6"/>
    <p:sldId id="379" r:id="rId7"/>
    <p:sldId id="380" r:id="rId8"/>
    <p:sldId id="381" r:id="rId9"/>
    <p:sldId id="391" r:id="rId10"/>
    <p:sldId id="392" r:id="rId11"/>
    <p:sldId id="393" r:id="rId12"/>
    <p:sldId id="394" r:id="rId13"/>
    <p:sldId id="382" r:id="rId14"/>
    <p:sldId id="363" r:id="rId15"/>
    <p:sldId id="402" r:id="rId16"/>
    <p:sldId id="364" r:id="rId17"/>
    <p:sldId id="370" r:id="rId18"/>
    <p:sldId id="372" r:id="rId19"/>
    <p:sldId id="373" r:id="rId20"/>
    <p:sldId id="376" r:id="rId21"/>
    <p:sldId id="377" r:id="rId22"/>
    <p:sldId id="399" r:id="rId23"/>
    <p:sldId id="401" r:id="rId24"/>
    <p:sldId id="403" r:id="rId25"/>
    <p:sldId id="404"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lazhar anissa" initials="ba" lastIdx="15" clrIdx="0">
    <p:extLst>
      <p:ext uri="{19B8F6BF-5375-455C-9EA6-DF929625EA0E}">
        <p15:presenceInfo xmlns:p15="http://schemas.microsoft.com/office/powerpoint/2012/main" xmlns="" userId="32cdd3879e665ad0" providerId="Windows Live"/>
      </p:ext>
    </p:extLst>
  </p:cmAuthor>
  <p:cmAuthor id="2" name="Ouissem Touati" initials="OT" lastIdx="20" clrIdx="1"/>
  <p:cmAuthor id="3" name="moh" initials="m" lastIdx="10"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6600"/>
    <a:srgbClr val="610734"/>
    <a:srgbClr val="630C05"/>
    <a:srgbClr val="FF7C80"/>
    <a:srgbClr val="800080"/>
    <a:srgbClr val="FF6699"/>
    <a:srgbClr val="575E3C"/>
    <a:srgbClr val="FFCC66"/>
    <a:srgbClr val="4A5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6526" autoAdjust="0"/>
  </p:normalViewPr>
  <p:slideViewPr>
    <p:cSldViewPr>
      <p:cViewPr varScale="1">
        <p:scale>
          <a:sx n="54" d="100"/>
          <a:sy n="54" d="100"/>
        </p:scale>
        <p:origin x="-230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35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58"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7-05-12T20:58:34.291" idx="1">
    <p:pos x="50" y="82"/>
    <p:text>le deuxieme volet de notre partie pratique est une évaluation de l'effet scolicide de certaines drogues
pour ce faire, une étude éxperimentale a été menée entre janvier et avril 2017
cette étude a été réalisée en 2 temps
1erement la préparation des extraits de drogues au niveau du laboratoire de pharmacognosie
2ment l'évaluation de l'effet scolicide de ces drogues au niveau du laboratoire de parasitologie
l'effet scolicide des drogues a été testé sur les liquides hydatiques provenant de la chirurgie pédiatrique et dont la collecte et la conservation ont été decrites dans l'etude parasitologique</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17-05-12T19:52:20.868" idx="2">
    <p:pos x="10" y="10"/>
    <p:text>Après avoir consulté la biblio portant sur ce sujet, nous avons décidé de tester les rhizomes de gingembre, l'ail et le miel
l'activité antihelminthique des ecorces de grenades nous a poussé à tester un eventuel effet scolicide</p:text>
  </p:cm>
</p:cmLst>
</file>

<file path=ppt/comments/comment3.xml><?xml version="1.0" encoding="utf-8"?>
<p:cmLst xmlns:a="http://schemas.openxmlformats.org/drawingml/2006/main" xmlns:r="http://schemas.openxmlformats.org/officeDocument/2006/relationships" xmlns:p="http://schemas.openxmlformats.org/presentationml/2006/main">
  <p:cm authorId="3" dt="2017-05-12T20:01:02.629" idx="5">
    <p:pos x="10" y="10"/>
    <p:text>passons à la méthode utilisée dans la réalisation des tests
dans des tubes à essai des volumes déterminés de la suspension de protoscolex et de la solution préparée à partir de l'extrait sont introduits.
le mélange est incubé à différent temps à T amb pour le miel et à 37°C pour le reste des drogues</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7-05-09T23:24:32.356" idx="20">
    <p:pos x="10" y="10"/>
    <p:text>aprés l'ecoulement de chaque tps d'incubation, un test de viabilié à l'eosine 0.1% est réalisé
les protoscolex colorés sont considéré morts .les vivants ne se colorent pas
pour determiner le % de mortalité nous avons compter au moins 250 protoscolex</p:text>
  </p:cm>
</p:cmLst>
</file>

<file path=ppt/comments/comment5.xml><?xml version="1.0" encoding="utf-8"?>
<p:cmLst xmlns:a="http://schemas.openxmlformats.org/drawingml/2006/main" xmlns:r="http://schemas.openxmlformats.org/officeDocument/2006/relationships" xmlns:p="http://schemas.openxmlformats.org/presentationml/2006/main">
  <p:cm authorId="3" dt="2017-05-12T20:06:07.589" idx="8">
    <p:pos x="10" y="2"/>
    <p:text>en plus de l'activité antihelminthique, l e grenadier a montré un excellent effet scolicide et a tué tous les protoscolex à une concentration de 30 mg/ml après seulement 10 min d'incubation</p:text>
  </p:cm>
</p:cmLst>
</file>

<file path=ppt/comments/comment6.xml><?xml version="1.0" encoding="utf-8"?>
<p:cmLst xmlns:a="http://schemas.openxmlformats.org/drawingml/2006/main" xmlns:r="http://schemas.openxmlformats.org/officeDocument/2006/relationships" xmlns:p="http://schemas.openxmlformats.org/presentationml/2006/main">
  <p:cm authorId="3" dt="2017-05-12T20:09:10.379" idx="9">
    <p:pos x="10" y="10"/>
    <p:text>le gingembre s'est avéré très efficace. toutes les concentrations ont montré un effet scolicide de 100% 
une concentration de 5mg:ml a tué tous les protoscolex après seulement 10 min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F588E9-8BCA-4BB8-BED4-89F2CF3E5E9C}" type="datetimeFigureOut">
              <a:rPr lang="fr-FR" smtClean="0"/>
              <a:pPr/>
              <a:t>24/07/17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8F25C1-2CA1-4F4F-A308-001EB0A1AD43}" type="slidenum">
              <a:rPr lang="fr-FR" smtClean="0"/>
              <a:pPr/>
              <a:t>‹#›</a:t>
            </a:fld>
            <a:endParaRPr lang="fr-FR"/>
          </a:p>
        </p:txBody>
      </p:sp>
    </p:spTree>
    <p:extLst>
      <p:ext uri="{BB962C8B-B14F-4D97-AF65-F5344CB8AC3E}">
        <p14:creationId xmlns:p14="http://schemas.microsoft.com/office/powerpoint/2010/main" val="1273596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a:t>
            </a:fld>
            <a:endParaRPr lang="fr-FR"/>
          </a:p>
        </p:txBody>
      </p:sp>
    </p:spTree>
    <p:extLst>
      <p:ext uri="{BB962C8B-B14F-4D97-AF65-F5344CB8AC3E}">
        <p14:creationId xmlns:p14="http://schemas.microsoft.com/office/powerpoint/2010/main" val="3511964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presence of </a:t>
            </a:r>
            <a:r>
              <a:rPr lang="en-US" dirty="0" err="1" smtClean="0"/>
              <a:t>protoscoleces</a:t>
            </a:r>
            <a:r>
              <a:rPr lang="en-US" dirty="0" smtClean="0"/>
              <a:t> means that the cyst was fertile</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11</a:t>
            </a:fld>
            <a:endParaRPr lang="fr-FR"/>
          </a:p>
        </p:txBody>
      </p:sp>
    </p:spTree>
    <p:extLst>
      <p:ext uri="{BB962C8B-B14F-4D97-AF65-F5344CB8AC3E}">
        <p14:creationId xmlns:p14="http://schemas.microsoft.com/office/powerpoint/2010/main" val="3867759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400" b="0" i="0" u="none" strike="noStrike" kern="1200" baseline="0" dirty="0" smtClean="0">
                <a:solidFill>
                  <a:schemeClr val="tx1"/>
                </a:solidFill>
                <a:latin typeface="+mn-lt"/>
                <a:ea typeface="+mn-ea"/>
                <a:cs typeface="+mn-cs"/>
              </a:rPr>
              <a:t>we checked the viability of </a:t>
            </a:r>
            <a:r>
              <a:rPr lang="en-US" sz="2400" b="0" i="0" u="none" strike="noStrike" kern="1200" baseline="0" dirty="0" err="1" smtClean="0">
                <a:solidFill>
                  <a:schemeClr val="tx1"/>
                </a:solidFill>
                <a:latin typeface="+mn-lt"/>
                <a:ea typeface="+mn-ea"/>
                <a:cs typeface="+mn-cs"/>
              </a:rPr>
              <a:t>protoscoleces</a:t>
            </a:r>
            <a:r>
              <a:rPr lang="en-US" sz="2400" b="0" i="0" u="none" strike="noStrike" kern="1200" baseline="0" dirty="0" smtClean="0">
                <a:solidFill>
                  <a:schemeClr val="tx1"/>
                </a:solidFill>
                <a:latin typeface="+mn-lt"/>
                <a:ea typeface="+mn-ea"/>
                <a:cs typeface="+mn-cs"/>
              </a:rPr>
              <a:t> using eosin stain with the concentration 0.1% </a:t>
            </a:r>
          </a:p>
          <a:p>
            <a:endParaRPr lang="en-US" sz="2400" b="0" i="0" u="none" strike="noStrike" kern="1200" baseline="0" dirty="0" smtClean="0">
              <a:solidFill>
                <a:schemeClr val="tx1"/>
              </a:solidFill>
              <a:latin typeface="+mn-lt"/>
              <a:ea typeface="+mn-ea"/>
              <a:cs typeface="+mn-cs"/>
            </a:endParaRPr>
          </a:p>
          <a:p>
            <a:r>
              <a:rPr lang="en-US" sz="2400" b="0" i="0" u="none" strike="noStrike" kern="1200" baseline="0" dirty="0" smtClean="0">
                <a:solidFill>
                  <a:schemeClr val="tx1"/>
                </a:solidFill>
                <a:latin typeface="+mn-lt"/>
                <a:ea typeface="+mn-ea"/>
                <a:cs typeface="+mn-cs"/>
              </a:rPr>
              <a:t>The viable </a:t>
            </a:r>
            <a:r>
              <a:rPr lang="en-US" sz="2400" b="0" i="0" u="none" strike="noStrike" kern="1200" baseline="0" dirty="0" err="1" smtClean="0">
                <a:solidFill>
                  <a:schemeClr val="tx1"/>
                </a:solidFill>
                <a:latin typeface="+mn-lt"/>
                <a:ea typeface="+mn-ea"/>
                <a:cs typeface="+mn-cs"/>
              </a:rPr>
              <a:t>protoscolices</a:t>
            </a:r>
            <a:r>
              <a:rPr lang="en-US" sz="2400" b="0" i="0" u="none" strike="noStrike" kern="1200" baseline="0" dirty="0" smtClean="0">
                <a:solidFill>
                  <a:schemeClr val="tx1"/>
                </a:solidFill>
                <a:latin typeface="+mn-lt"/>
                <a:ea typeface="+mn-ea"/>
                <a:cs typeface="+mn-cs"/>
              </a:rPr>
              <a:t> were stored at 4 </a:t>
            </a:r>
            <a:r>
              <a:rPr lang="en-US" sz="2400" b="0" i="0" u="none" strike="noStrike" kern="1200" baseline="0" dirty="0" err="1" smtClean="0">
                <a:solidFill>
                  <a:schemeClr val="tx1"/>
                </a:solidFill>
                <a:latin typeface="+mn-lt"/>
                <a:ea typeface="+mn-ea"/>
                <a:cs typeface="+mn-cs"/>
              </a:rPr>
              <a:t>celsius</a:t>
            </a:r>
            <a:r>
              <a:rPr lang="en-US" sz="2400" b="0" i="0" u="none" strike="noStrike" kern="1200" baseline="0" dirty="0" smtClean="0">
                <a:solidFill>
                  <a:schemeClr val="tx1"/>
                </a:solidFill>
                <a:latin typeface="+mn-lt"/>
                <a:ea typeface="+mn-ea"/>
                <a:cs typeface="+mn-cs"/>
              </a:rPr>
              <a:t> </a:t>
            </a:r>
            <a:r>
              <a:rPr lang="en-US" sz="2400" b="0" i="0" u="none" strike="noStrike" kern="1200" baseline="0" dirty="0" err="1" smtClean="0">
                <a:solidFill>
                  <a:schemeClr val="tx1"/>
                </a:solidFill>
                <a:latin typeface="+mn-lt"/>
                <a:ea typeface="+mn-ea"/>
                <a:cs typeface="+mn-cs"/>
              </a:rPr>
              <a:t>degre</a:t>
            </a:r>
            <a:r>
              <a:rPr lang="en-US" sz="2400" b="0" i="0" u="none" strike="noStrike" kern="1200" baseline="0" dirty="0" smtClean="0">
                <a:solidFill>
                  <a:schemeClr val="tx1"/>
                </a:solidFill>
                <a:latin typeface="+mn-lt"/>
                <a:ea typeface="+mn-ea"/>
                <a:cs typeface="+mn-cs"/>
              </a:rPr>
              <a:t>  for further use</a:t>
            </a:r>
            <a:endParaRPr lang="en-US" sz="2400"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12</a:t>
            </a:fld>
            <a:endParaRPr lang="fr-FR"/>
          </a:p>
        </p:txBody>
      </p:sp>
    </p:spTree>
    <p:extLst>
      <p:ext uri="{BB962C8B-B14F-4D97-AF65-F5344CB8AC3E}">
        <p14:creationId xmlns:p14="http://schemas.microsoft.com/office/powerpoint/2010/main" val="1098403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T</a:t>
            </a:r>
            <a:r>
              <a:rPr lang="en-US" dirty="0" smtClean="0"/>
              <a:t>his study show that </a:t>
            </a:r>
          </a:p>
          <a:p>
            <a:r>
              <a:rPr lang="en-US" dirty="0" smtClean="0"/>
              <a:t>This </a:t>
            </a:r>
            <a:r>
              <a:rPr lang="en-US" dirty="0" smtClean="0"/>
              <a:t>high percentage of</a:t>
            </a:r>
            <a:r>
              <a:rPr lang="en-US" baseline="0" dirty="0" smtClean="0"/>
              <a:t> viability</a:t>
            </a:r>
            <a:r>
              <a:rPr lang="en-US" dirty="0" smtClean="0"/>
              <a:t> may explain the high</a:t>
            </a:r>
            <a:r>
              <a:rPr lang="en-US" baseline="0" dirty="0" smtClean="0"/>
              <a:t> </a:t>
            </a:r>
            <a:r>
              <a:rPr lang="en-US" dirty="0" smtClean="0"/>
              <a:t>rate of recurrence</a:t>
            </a:r>
          </a:p>
          <a:p>
            <a:r>
              <a:rPr lang="en-US" dirty="0" smtClean="0"/>
              <a:t>These results corroborate the results of other studies done in Algeria</a:t>
            </a:r>
            <a:r>
              <a:rPr lang="en-US" baseline="0" dirty="0" smtClean="0"/>
              <a:t> And confirms the </a:t>
            </a:r>
            <a:r>
              <a:rPr lang="en-US" baseline="0" dirty="0" err="1" smtClean="0"/>
              <a:t>endemicity</a:t>
            </a:r>
            <a:r>
              <a:rPr lang="en-US" baseline="0" dirty="0" smtClean="0"/>
              <a:t> of </a:t>
            </a:r>
            <a:r>
              <a:rPr lang="en-US" baseline="0" dirty="0" err="1" smtClean="0"/>
              <a:t>hydatid</a:t>
            </a:r>
            <a:r>
              <a:rPr lang="en-US" baseline="0" dirty="0" smtClean="0"/>
              <a:t> cysts in Algeria</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13</a:t>
            </a:fld>
            <a:endParaRPr lang="fr-FR"/>
          </a:p>
        </p:txBody>
      </p:sp>
    </p:spTree>
    <p:extLst>
      <p:ext uri="{BB962C8B-B14F-4D97-AF65-F5344CB8AC3E}">
        <p14:creationId xmlns:p14="http://schemas.microsoft.com/office/powerpoint/2010/main" val="4214711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used the </a:t>
            </a:r>
            <a:r>
              <a:rPr lang="en-US" dirty="0" err="1" smtClean="0"/>
              <a:t>protoscoleces</a:t>
            </a:r>
            <a:r>
              <a:rPr lang="en-US" dirty="0" smtClean="0"/>
              <a:t> collected during</a:t>
            </a:r>
            <a:r>
              <a:rPr lang="en-US" baseline="0" dirty="0" smtClean="0"/>
              <a:t> </a:t>
            </a:r>
            <a:r>
              <a:rPr lang="en-US" dirty="0" smtClean="0"/>
              <a:t>the first study</a:t>
            </a:r>
          </a:p>
          <a:p>
            <a:r>
              <a:rPr lang="en-US" dirty="0" smtClean="0"/>
              <a:t>The study is divided into two stages</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14</a:t>
            </a:fld>
            <a:endParaRPr lang="fr-FR"/>
          </a:p>
        </p:txBody>
      </p:sp>
    </p:spTree>
    <p:extLst>
      <p:ext uri="{BB962C8B-B14F-4D97-AF65-F5344CB8AC3E}">
        <p14:creationId xmlns:p14="http://schemas.microsoft.com/office/powerpoint/2010/main" val="2744650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t>
            </a:r>
            <a:r>
              <a:rPr lang="en-US" dirty="0" err="1" smtClean="0"/>
              <a:t>eplace</a:t>
            </a:r>
            <a:r>
              <a:rPr lang="en-US" dirty="0" smtClean="0"/>
              <a:t> chemical agents with </a:t>
            </a:r>
            <a:r>
              <a:rPr lang="en-US" dirty="0" smtClean="0"/>
              <a:t>side </a:t>
            </a:r>
            <a:r>
              <a:rPr lang="en-US" dirty="0" smtClean="0"/>
              <a:t>effects by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15</a:t>
            </a:fld>
            <a:endParaRPr lang="fr-FR"/>
          </a:p>
        </p:txBody>
      </p:sp>
    </p:spTree>
    <p:extLst>
      <p:ext uri="{BB962C8B-B14F-4D97-AF65-F5344CB8AC3E}">
        <p14:creationId xmlns:p14="http://schemas.microsoft.com/office/powerpoint/2010/main" val="341333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For </a:t>
            </a:r>
            <a:r>
              <a:rPr lang="fr-FR" dirty="0" err="1" smtClean="0"/>
              <a:t>this</a:t>
            </a:r>
            <a:r>
              <a:rPr lang="fr-FR" dirty="0" smtClean="0"/>
              <a:t> </a:t>
            </a:r>
            <a:r>
              <a:rPr lang="fr-FR" dirty="0" err="1" smtClean="0"/>
              <a:t>we</a:t>
            </a:r>
            <a:r>
              <a:rPr lang="fr-FR" dirty="0" smtClean="0"/>
              <a:t> </a:t>
            </a:r>
            <a:r>
              <a:rPr lang="fr-FR" dirty="0" err="1" smtClean="0"/>
              <a:t>tested</a:t>
            </a:r>
            <a:r>
              <a:rPr lang="fr-FR" dirty="0" smtClean="0"/>
              <a:t> </a:t>
            </a:r>
            <a:r>
              <a:rPr lang="fr-FR" dirty="0" err="1" smtClean="0"/>
              <a:t>some</a:t>
            </a:r>
            <a:r>
              <a:rPr lang="fr-FR" dirty="0" smtClean="0"/>
              <a:t> </a:t>
            </a:r>
            <a:r>
              <a:rPr lang="fr-FR" dirty="0" err="1" smtClean="0"/>
              <a:t>traditional</a:t>
            </a:r>
            <a:r>
              <a:rPr lang="fr-FR" dirty="0" smtClean="0"/>
              <a:t> </a:t>
            </a:r>
            <a:r>
              <a:rPr lang="fr-FR" dirty="0" err="1" smtClean="0"/>
              <a:t>drugs</a:t>
            </a:r>
            <a:r>
              <a:rPr lang="fr-FR" dirty="0" smtClean="0"/>
              <a:t> </a:t>
            </a:r>
          </a:p>
          <a:p>
            <a:r>
              <a:rPr lang="fr-FR" dirty="0" smtClean="0"/>
              <a:t>F</a:t>
            </a:r>
            <a:r>
              <a:rPr lang="en-US" dirty="0" smtClean="0"/>
              <a:t>or Ginger and </a:t>
            </a:r>
            <a:r>
              <a:rPr lang="en-US" dirty="0" err="1" smtClean="0"/>
              <a:t>pomegrenate</a:t>
            </a:r>
            <a:r>
              <a:rPr lang="en-US" baseline="0" dirty="0" smtClean="0"/>
              <a:t> we prepared </a:t>
            </a:r>
            <a:r>
              <a:rPr lang="en-US" baseline="0" dirty="0" err="1" smtClean="0"/>
              <a:t>hydroalcoholic</a:t>
            </a:r>
            <a:r>
              <a:rPr lang="en-US" baseline="0" dirty="0" smtClean="0"/>
              <a:t> extracts</a:t>
            </a:r>
          </a:p>
          <a:p>
            <a:r>
              <a:rPr lang="fr-FR" baseline="0" dirty="0" smtClean="0"/>
              <a:t>F</a:t>
            </a:r>
            <a:r>
              <a:rPr lang="en-US" baseline="0" dirty="0" smtClean="0"/>
              <a:t>or garlic we prepared a </a:t>
            </a:r>
            <a:r>
              <a:rPr lang="en-US" baseline="0" dirty="0" err="1" smtClean="0"/>
              <a:t>methanolic</a:t>
            </a:r>
            <a:r>
              <a:rPr lang="en-US" baseline="0" dirty="0" smtClean="0"/>
              <a:t> extract </a:t>
            </a:r>
          </a:p>
          <a:p>
            <a:r>
              <a:rPr lang="fr-FR" baseline="0" dirty="0" err="1" smtClean="0"/>
              <a:t>T</a:t>
            </a:r>
            <a:r>
              <a:rPr lang="en-US" baseline="0" dirty="0" err="1" smtClean="0"/>
              <a:t>hese</a:t>
            </a:r>
            <a:r>
              <a:rPr lang="en-US" baseline="0" dirty="0" smtClean="0"/>
              <a:t> extracts were lyophilized</a:t>
            </a:r>
          </a:p>
          <a:p>
            <a:r>
              <a:rPr lang="fr-FR" baseline="0" dirty="0" smtClean="0"/>
              <a:t>H</a:t>
            </a:r>
            <a:r>
              <a:rPr lang="en-US" baseline="0" dirty="0" err="1" smtClean="0"/>
              <a:t>oney</a:t>
            </a:r>
            <a:r>
              <a:rPr lang="en-US" baseline="0" dirty="0" smtClean="0"/>
              <a:t> we just did dilutions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16</a:t>
            </a:fld>
            <a:endParaRPr lang="fr-FR"/>
          </a:p>
        </p:txBody>
      </p:sp>
    </p:spTree>
    <p:extLst>
      <p:ext uri="{BB962C8B-B14F-4D97-AF65-F5344CB8AC3E}">
        <p14:creationId xmlns:p14="http://schemas.microsoft.com/office/powerpoint/2010/main" val="462570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in test tubes we mixed 4 drops </a:t>
            </a:r>
            <a:r>
              <a:rPr lang="en-US" dirty="0" err="1" smtClean="0"/>
              <a:t>protoscolices</a:t>
            </a:r>
            <a:r>
              <a:rPr lang="en-US" dirty="0" smtClean="0"/>
              <a:t>-rich </a:t>
            </a:r>
            <a:r>
              <a:rPr lang="en-US" dirty="0" err="1" smtClean="0"/>
              <a:t>sédiment</a:t>
            </a:r>
            <a:r>
              <a:rPr lang="en-US" dirty="0" smtClean="0"/>
              <a:t> and 1 ml of solution to be tested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17</a:t>
            </a:fld>
            <a:endParaRPr lang="fr-FR"/>
          </a:p>
        </p:txBody>
      </p:sp>
    </p:spTree>
    <p:extLst>
      <p:ext uri="{BB962C8B-B14F-4D97-AF65-F5344CB8AC3E}">
        <p14:creationId xmlns:p14="http://schemas.microsoft.com/office/powerpoint/2010/main" val="4278586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to check the viability of </a:t>
            </a:r>
            <a:r>
              <a:rPr lang="en-US" dirty="0" err="1" smtClean="0"/>
              <a:t>protoscolices</a:t>
            </a:r>
            <a:r>
              <a:rPr lang="en-US" dirty="0" smtClean="0"/>
              <a:t> after exposure to the extracts,</a:t>
            </a:r>
            <a:r>
              <a:rPr lang="en-US" baseline="0" dirty="0" smtClean="0"/>
              <a:t> </a:t>
            </a:r>
            <a:r>
              <a:rPr lang="en-US" dirty="0" smtClean="0"/>
              <a:t>we used the eosin stain 0.1% </a:t>
            </a:r>
          </a:p>
          <a:p>
            <a:endParaRPr lang="en-US" smtClean="0"/>
          </a:p>
          <a:p>
            <a:r>
              <a:rPr lang="en-US" smtClean="0"/>
              <a:t>The </a:t>
            </a:r>
            <a:r>
              <a:rPr lang="en-US" dirty="0" smtClean="0"/>
              <a:t>percentages of dead </a:t>
            </a:r>
            <a:r>
              <a:rPr lang="en-US" dirty="0" err="1" smtClean="0"/>
              <a:t>protoscolices</a:t>
            </a:r>
            <a:r>
              <a:rPr lang="en-US" dirty="0" smtClean="0"/>
              <a:t> were determined by counting a minimum of 250 </a:t>
            </a:r>
            <a:r>
              <a:rPr lang="en-US" dirty="0" err="1" smtClean="0"/>
              <a:t>protoscoleces</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18</a:t>
            </a:fld>
            <a:endParaRPr lang="fr-FR"/>
          </a:p>
        </p:txBody>
      </p:sp>
    </p:spTree>
    <p:extLst>
      <p:ext uri="{BB962C8B-B14F-4D97-AF65-F5344CB8AC3E}">
        <p14:creationId xmlns:p14="http://schemas.microsoft.com/office/powerpoint/2010/main" val="1098125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had 2 interesting results</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19</a:t>
            </a:fld>
            <a:endParaRPr lang="fr-FR"/>
          </a:p>
        </p:txBody>
      </p:sp>
    </p:spTree>
    <p:extLst>
      <p:ext uri="{BB962C8B-B14F-4D97-AF65-F5344CB8AC3E}">
        <p14:creationId xmlns:p14="http://schemas.microsoft.com/office/powerpoint/2010/main" val="1059784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percent of mortality was 100 % with 30 and</a:t>
            </a:r>
            <a:r>
              <a:rPr lang="en-US" baseline="0" dirty="0" smtClean="0"/>
              <a:t> 50 mg/ml concentrations and more then 96% with 10mg/ml concentration</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20</a:t>
            </a:fld>
            <a:endParaRPr lang="fr-FR"/>
          </a:p>
        </p:txBody>
      </p:sp>
    </p:spTree>
    <p:extLst>
      <p:ext uri="{BB962C8B-B14F-4D97-AF65-F5344CB8AC3E}">
        <p14:creationId xmlns:p14="http://schemas.microsoft.com/office/powerpoint/2010/main" val="160441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Algeria is located in North </a:t>
            </a:r>
            <a:r>
              <a:rPr lang="en-US" dirty="0" err="1" smtClean="0"/>
              <a:t>Africa.it's</a:t>
            </a:r>
            <a:r>
              <a:rPr lang="en-US" dirty="0" smtClean="0"/>
              <a:t> the biggest country in Africa.</a:t>
            </a:r>
          </a:p>
          <a:p>
            <a:r>
              <a:rPr lang="en-US" dirty="0" smtClean="0"/>
              <a:t>It is bordered to the north by the Mediterranean Sea, to the east by Tunisia and Libya, to the south by Niger, Mali and Mauritania to the west by Morocco and Western Sahara</a:t>
            </a:r>
          </a:p>
          <a:p>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a:t>
            </a:fld>
            <a:endParaRPr lang="fr-FR"/>
          </a:p>
        </p:txBody>
      </p:sp>
    </p:spTree>
    <p:extLst>
      <p:ext uri="{BB962C8B-B14F-4D97-AF65-F5344CB8AC3E}">
        <p14:creationId xmlns:p14="http://schemas.microsoft.com/office/powerpoint/2010/main" val="1334359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we observed 100% of mortality with all concentrations 5 10 30 mg/ml</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21</a:t>
            </a:fld>
            <a:endParaRPr lang="fr-FR"/>
          </a:p>
        </p:txBody>
      </p:sp>
    </p:spTree>
    <p:extLst>
      <p:ext uri="{BB962C8B-B14F-4D97-AF65-F5344CB8AC3E}">
        <p14:creationId xmlns:p14="http://schemas.microsoft.com/office/powerpoint/2010/main" val="1137786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In the first </a:t>
            </a:r>
            <a:r>
              <a:rPr lang="en-US" baseline="0" dirty="0" smtClean="0"/>
              <a:t>epidemiological study </a:t>
            </a:r>
            <a:r>
              <a:rPr lang="fr-FR" baseline="0" dirty="0" smtClean="0"/>
              <a:t>I</a:t>
            </a:r>
            <a:r>
              <a:rPr lang="en-US" baseline="0" dirty="0" smtClean="0"/>
              <a:t> preserved and stored the </a:t>
            </a:r>
            <a:r>
              <a:rPr lang="en-US" baseline="0" dirty="0" err="1" smtClean="0"/>
              <a:t>hydatid</a:t>
            </a:r>
            <a:r>
              <a:rPr lang="en-US" baseline="0" dirty="0" smtClean="0"/>
              <a:t> fluid of each cysts for a further molecular analysis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22</a:t>
            </a:fld>
            <a:endParaRPr lang="fr-FR"/>
          </a:p>
        </p:txBody>
      </p:sp>
    </p:spTree>
    <p:extLst>
      <p:ext uri="{BB962C8B-B14F-4D97-AF65-F5344CB8AC3E}">
        <p14:creationId xmlns:p14="http://schemas.microsoft.com/office/powerpoint/2010/main" val="806966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results of this study  open the possibility of more investigations like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23</a:t>
            </a:fld>
            <a:endParaRPr lang="fr-FR"/>
          </a:p>
        </p:txBody>
      </p:sp>
    </p:spTree>
    <p:extLst>
      <p:ext uri="{BB962C8B-B14F-4D97-AF65-F5344CB8AC3E}">
        <p14:creationId xmlns:p14="http://schemas.microsoft.com/office/powerpoint/2010/main" val="1262693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T</a:t>
            </a:r>
            <a:r>
              <a:rPr lang="en-US" dirty="0" smtClean="0"/>
              <a:t>here is</a:t>
            </a:r>
            <a:r>
              <a:rPr lang="en-US" baseline="0" dirty="0" smtClean="0"/>
              <a:t> some issues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24</a:t>
            </a:fld>
            <a:endParaRPr lang="fr-FR"/>
          </a:p>
        </p:txBody>
      </p:sp>
    </p:spTree>
    <p:extLst>
      <p:ext uri="{BB962C8B-B14F-4D97-AF65-F5344CB8AC3E}">
        <p14:creationId xmlns:p14="http://schemas.microsoft.com/office/powerpoint/2010/main" val="153804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I am currently in training </a:t>
            </a:r>
            <a:r>
              <a:rPr lang="en-US" smtClean="0"/>
              <a:t>as fourth</a:t>
            </a:r>
            <a:r>
              <a:rPr lang="en-US" baseline="0" smtClean="0"/>
              <a:t> </a:t>
            </a:r>
            <a:r>
              <a:rPr lang="en-US" dirty="0" smtClean="0"/>
              <a:t>year resident pharmacist at parasitology-mycology laboratory of the university hospital center of Constantine</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3</a:t>
            </a:fld>
            <a:endParaRPr lang="fr-FR"/>
          </a:p>
        </p:txBody>
      </p:sp>
    </p:spTree>
    <p:extLst>
      <p:ext uri="{BB962C8B-B14F-4D97-AF65-F5344CB8AC3E}">
        <p14:creationId xmlns:p14="http://schemas.microsoft.com/office/powerpoint/2010/main" val="1611999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4</a:t>
            </a:fld>
            <a:endParaRPr lang="fr-FR"/>
          </a:p>
        </p:txBody>
      </p:sp>
    </p:spTree>
    <p:extLst>
      <p:ext uri="{BB962C8B-B14F-4D97-AF65-F5344CB8AC3E}">
        <p14:creationId xmlns:p14="http://schemas.microsoft.com/office/powerpoint/2010/main" val="3971545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Personally I was interested in </a:t>
            </a:r>
            <a:r>
              <a:rPr lang="en-US" dirty="0" err="1" smtClean="0"/>
              <a:t>hydatid</a:t>
            </a:r>
            <a:r>
              <a:rPr lang="en-US" baseline="0" dirty="0" smtClean="0"/>
              <a:t> disease</a:t>
            </a:r>
            <a:r>
              <a:rPr lang="en-US" dirty="0" smtClean="0"/>
              <a:t> </a:t>
            </a:r>
            <a:r>
              <a:rPr lang="en-US" dirty="0" smtClean="0"/>
              <a:t>and I am working in a project with professor </a:t>
            </a:r>
            <a:r>
              <a:rPr lang="en-US" dirty="0" err="1" smtClean="0"/>
              <a:t>Moulahem</a:t>
            </a:r>
            <a:r>
              <a:rPr lang="en-US" dirty="0" smtClean="0"/>
              <a:t> (The head of the laboratory) and the assistant professor </a:t>
            </a:r>
            <a:r>
              <a:rPr lang="en-US" dirty="0" err="1" smtClean="0"/>
              <a:t>Aissaoui</a:t>
            </a:r>
            <a:r>
              <a:rPr lang="en-US" dirty="0" smtClean="0"/>
              <a:t>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5</a:t>
            </a:fld>
            <a:endParaRPr lang="fr-FR"/>
          </a:p>
        </p:txBody>
      </p:sp>
    </p:spTree>
    <p:extLst>
      <p:ext uri="{BB962C8B-B14F-4D97-AF65-F5344CB8AC3E}">
        <p14:creationId xmlns:p14="http://schemas.microsoft.com/office/powerpoint/2010/main" val="4035763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the first study was conducted in collaboration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7</a:t>
            </a:fld>
            <a:endParaRPr lang="fr-FR"/>
          </a:p>
        </p:txBody>
      </p:sp>
    </p:spTree>
    <p:extLst>
      <p:ext uri="{BB962C8B-B14F-4D97-AF65-F5344CB8AC3E}">
        <p14:creationId xmlns:p14="http://schemas.microsoft.com/office/powerpoint/2010/main" val="315771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t>
            </a:r>
            <a:r>
              <a:rPr lang="en-US" dirty="0" err="1" smtClean="0"/>
              <a:t>alculate</a:t>
            </a:r>
            <a:r>
              <a:rPr lang="en-US" dirty="0" smtClean="0"/>
              <a:t>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8</a:t>
            </a:fld>
            <a:endParaRPr lang="fr-FR"/>
          </a:p>
        </p:txBody>
      </p:sp>
    </p:spTree>
    <p:extLst>
      <p:ext uri="{BB962C8B-B14F-4D97-AF65-F5344CB8AC3E}">
        <p14:creationId xmlns:p14="http://schemas.microsoft.com/office/powerpoint/2010/main" val="1321485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When we receive the cyst from pediatric surgery we confirms that it is a </a:t>
            </a:r>
            <a:r>
              <a:rPr lang="en-US" dirty="0" err="1" smtClean="0"/>
              <a:t>hydatid</a:t>
            </a:r>
            <a:r>
              <a:rPr lang="en-US" baseline="0" dirty="0" smtClean="0"/>
              <a:t> cyst and we collect the </a:t>
            </a:r>
            <a:r>
              <a:rPr lang="en-US" baseline="0" dirty="0" err="1" smtClean="0"/>
              <a:t>protoscoleces</a:t>
            </a:r>
            <a:r>
              <a:rPr lang="en-US" baseline="0" dirty="0" smtClean="0"/>
              <a:t>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9</a:t>
            </a:fld>
            <a:endParaRPr lang="fr-FR"/>
          </a:p>
        </p:txBody>
      </p:sp>
    </p:spTree>
    <p:extLst>
      <p:ext uri="{BB962C8B-B14F-4D97-AF65-F5344CB8AC3E}">
        <p14:creationId xmlns:p14="http://schemas.microsoft.com/office/powerpoint/2010/main" val="645591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1.The </a:t>
            </a:r>
            <a:r>
              <a:rPr lang="en-US" dirty="0" err="1" smtClean="0"/>
              <a:t>hydatid</a:t>
            </a:r>
            <a:r>
              <a:rPr lang="en-US" dirty="0" smtClean="0"/>
              <a:t> liquid is transferred aseptically into glass tubes and then decanted for 30 min.</a:t>
            </a:r>
          </a:p>
          <a:p>
            <a:r>
              <a:rPr lang="en-US" baseline="0" dirty="0" smtClean="0"/>
              <a:t> 2.</a:t>
            </a:r>
            <a:r>
              <a:rPr lang="en-US" dirty="0" smtClean="0"/>
              <a:t>After removal of the supernatant, the </a:t>
            </a:r>
            <a:r>
              <a:rPr lang="en-US" dirty="0" err="1" smtClean="0"/>
              <a:t>protoscoleces</a:t>
            </a:r>
            <a:r>
              <a:rPr lang="en-US" dirty="0" smtClean="0"/>
              <a:t> were washed three times with normal saline solution </a:t>
            </a:r>
            <a:endParaRPr lang="en-US" dirty="0"/>
          </a:p>
        </p:txBody>
      </p:sp>
      <p:sp>
        <p:nvSpPr>
          <p:cNvPr id="4" name="Espace réservé du numéro de diapositive 3"/>
          <p:cNvSpPr>
            <a:spLocks noGrp="1"/>
          </p:cNvSpPr>
          <p:nvPr>
            <p:ph type="sldNum" sz="quarter" idx="10"/>
          </p:nvPr>
        </p:nvSpPr>
        <p:spPr/>
        <p:txBody>
          <a:bodyPr/>
          <a:lstStyle/>
          <a:p>
            <a:fld id="{7E8F25C1-2CA1-4F4F-A308-001EB0A1AD43}" type="slidenum">
              <a:rPr lang="fr-FR" smtClean="0"/>
              <a:pPr/>
              <a:t>10</a:t>
            </a:fld>
            <a:endParaRPr lang="fr-FR"/>
          </a:p>
        </p:txBody>
      </p:sp>
    </p:spTree>
    <p:extLst>
      <p:ext uri="{BB962C8B-B14F-4D97-AF65-F5344CB8AC3E}">
        <p14:creationId xmlns:p14="http://schemas.microsoft.com/office/powerpoint/2010/main" val="3450023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6C3ED-3255-4585-BDFF-F8A3D0B53CB0}" type="datetime1">
              <a:rPr lang="fr-FR" smtClean="0"/>
              <a:t>24/07/17</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1973662575"/>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CCCA4B-7BA2-48A5-887F-CBC5AA85FE61}" type="datetime1">
              <a:rPr lang="fr-FR" smtClean="0"/>
              <a:t>24/07/17</a:t>
            </a:fld>
            <a:endParaRPr lang="fr-FR"/>
          </a:p>
        </p:txBody>
      </p:sp>
      <p:sp>
        <p:nvSpPr>
          <p:cNvPr id="5" name="Footer Placeholder 4"/>
          <p:cNvSpPr>
            <a:spLocks noGrp="1"/>
          </p:cNvSpPr>
          <p:nvPr>
            <p:ph type="ftr" sz="quarter" idx="11"/>
          </p:nvPr>
        </p:nvSpPr>
        <p:spPr/>
        <p:txBody>
          <a:bodyPr/>
          <a:lstStyle/>
          <a:p>
            <a:endParaRPr lang="fr-FR"/>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790336731"/>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B7473C3-5F71-4754-A9EA-565E6605CC48}" type="datetime1">
              <a:rPr lang="fr-FR" smtClean="0"/>
              <a:t>24/07/17</a:t>
            </a:fld>
            <a:endParaRPr lang="fr-FR"/>
          </a:p>
        </p:txBody>
      </p:sp>
      <p:sp>
        <p:nvSpPr>
          <p:cNvPr id="5" name="Footer Placeholder 4"/>
          <p:cNvSpPr>
            <a:spLocks noGrp="1"/>
          </p:cNvSpPr>
          <p:nvPr>
            <p:ph type="ftr" sz="quarter" idx="11"/>
          </p:nvPr>
        </p:nvSpPr>
        <p:spPr/>
        <p:txBody>
          <a:bodyPr/>
          <a:lstStyle/>
          <a:p>
            <a:endParaRPr lang="fr-FR"/>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92FB0DC1-032F-49FA-83FC-38F41474EE37}" type="slidenum">
              <a:rPr lang="fr-FR" smtClean="0"/>
              <a:pPr/>
              <a:t>‹#›</a:t>
            </a:fld>
            <a:endParaRPr lang="fr-FR"/>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408132"/>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639BA42-33F8-460F-AAE9-8AE5FC2846B6}" type="datetime1">
              <a:rPr lang="fr-FR" smtClean="0"/>
              <a:t>24/07/17</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231960990"/>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A01E80F-D5E6-4B4D-B11A-D960D4CA3675}" type="datetime1">
              <a:rPr lang="fr-FR" smtClean="0"/>
              <a:t>24/07/17</a:t>
            </a:fld>
            <a:endParaRPr lang="fr-FR"/>
          </a:p>
        </p:txBody>
      </p:sp>
      <p:sp>
        <p:nvSpPr>
          <p:cNvPr id="6" name="Footer Placeholder 5"/>
          <p:cNvSpPr>
            <a:spLocks noGrp="1"/>
          </p:cNvSpPr>
          <p:nvPr>
            <p:ph type="ftr" sz="quarter" idx="11"/>
          </p:nvPr>
        </p:nvSpPr>
        <p:spPr/>
        <p:txBody>
          <a:bodyPr/>
          <a:lstStyle/>
          <a:p>
            <a:endParaRPr lang="fr-FR"/>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2FB0DC1-032F-49FA-83FC-38F41474EE37}" type="slidenum">
              <a:rPr lang="fr-FR" smtClean="0"/>
              <a:pPr/>
              <a:t>‹#›</a:t>
            </a:fld>
            <a:endParaRPr lang="fr-FR"/>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2978672"/>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9FBDB4B-604C-4D12-B13B-5F73D57B188B}" type="datetime1">
              <a:rPr lang="fr-FR" smtClean="0"/>
              <a:t>24/07/17</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212114535"/>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E551CF-0C1B-4F12-80A0-F944DC4469A4}" type="datetime1">
              <a:rPr lang="fr-FR" smtClean="0"/>
              <a:t>24/07/17</a:t>
            </a:fld>
            <a:endParaRPr lang="fr-FR"/>
          </a:p>
        </p:txBody>
      </p:sp>
      <p:sp>
        <p:nvSpPr>
          <p:cNvPr id="5" name="Footer Placeholder 4"/>
          <p:cNvSpPr>
            <a:spLocks noGrp="1"/>
          </p:cNvSpPr>
          <p:nvPr>
            <p:ph type="ftr" sz="quarter" idx="11"/>
          </p:nvPr>
        </p:nvSpPr>
        <p:spPr/>
        <p:txBody>
          <a:bodyPr/>
          <a:lstStyle/>
          <a:p>
            <a:endParaRPr lang="fr-F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1758444954"/>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AD6320-9171-46ED-A4C3-958FF5D14A33}" type="datetime1">
              <a:rPr lang="fr-FR" smtClean="0"/>
              <a:t>24/07/17</a:t>
            </a:fld>
            <a:endParaRPr lang="fr-FR"/>
          </a:p>
        </p:txBody>
      </p:sp>
      <p:sp>
        <p:nvSpPr>
          <p:cNvPr id="5" name="Footer Placeholder 4"/>
          <p:cNvSpPr>
            <a:spLocks noGrp="1"/>
          </p:cNvSpPr>
          <p:nvPr>
            <p:ph type="ftr" sz="quarter" idx="11"/>
          </p:nvPr>
        </p:nvSpPr>
        <p:spPr/>
        <p:txBody>
          <a:bodyPr/>
          <a:lstStyle/>
          <a:p>
            <a:endParaRPr lang="fr-F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1664419223"/>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DB9307-C23D-40C1-A22F-4B9C3A76C7AB}" type="datetime1">
              <a:rPr lang="fr-FR" smtClean="0"/>
              <a:t>24/07/17</a:t>
            </a:fld>
            <a:endParaRPr lang="fr-FR"/>
          </a:p>
        </p:txBody>
      </p:sp>
      <p:sp>
        <p:nvSpPr>
          <p:cNvPr id="5" name="Footer Placeholder 4"/>
          <p:cNvSpPr>
            <a:spLocks noGrp="1"/>
          </p:cNvSpPr>
          <p:nvPr>
            <p:ph type="ftr" sz="quarter" idx="11"/>
          </p:nvPr>
        </p:nvSpPr>
        <p:spPr/>
        <p:txBody>
          <a:bodyPr/>
          <a:lstStyle/>
          <a:p>
            <a:endParaRPr lang="fr-F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4168756702"/>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956DF0-05D3-4012-9C19-E27CBF7FCEF7}" type="datetime1">
              <a:rPr lang="fr-FR" smtClean="0"/>
              <a:t>24/07/17</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2250796822"/>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9C4279-E1E0-4892-8B3A-A718843CED38}" type="datetime1">
              <a:rPr lang="fr-FR" smtClean="0"/>
              <a:t>24/07/17</a:t>
            </a:fld>
            <a:endParaRPr lang="fr-FR"/>
          </a:p>
        </p:txBody>
      </p:sp>
      <p:sp>
        <p:nvSpPr>
          <p:cNvPr id="6" name="Footer Placeholder 5"/>
          <p:cNvSpPr>
            <a:spLocks noGrp="1"/>
          </p:cNvSpPr>
          <p:nvPr>
            <p:ph type="ftr" sz="quarter" idx="11"/>
          </p:nvPr>
        </p:nvSpPr>
        <p:spPr/>
        <p:txBody>
          <a:bodyPr/>
          <a:lstStyle/>
          <a:p>
            <a:endParaRPr lang="fr-FR"/>
          </a:p>
        </p:txBody>
      </p:sp>
      <p:sp>
        <p:nvSpPr>
          <p:cNvPr id="12"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3" name="Slide Number Placeholder 5"/>
          <p:cNvSpPr>
            <a:spLocks noGrp="1"/>
          </p:cNvSpPr>
          <p:nvPr>
            <p:ph type="sldNum" sz="quarter" idx="12"/>
          </p:nvPr>
        </p:nvSpPr>
        <p:spPr>
          <a:xfrm>
            <a:off x="511228" y="787783"/>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4098913065"/>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7A8A00-8865-4E9B-A641-8CAFB66DC4DF}" type="datetime1">
              <a:rPr lang="fr-FR" smtClean="0"/>
              <a:t>24/07/17</a:t>
            </a:fld>
            <a:endParaRPr lang="fr-FR"/>
          </a:p>
        </p:txBody>
      </p:sp>
      <p:sp>
        <p:nvSpPr>
          <p:cNvPr id="8" name="Footer Placeholder 7"/>
          <p:cNvSpPr>
            <a:spLocks noGrp="1"/>
          </p:cNvSpPr>
          <p:nvPr>
            <p:ph type="ftr" sz="quarter" idx="11"/>
          </p:nvPr>
        </p:nvSpPr>
        <p:spPr/>
        <p:txBody>
          <a:bodyPr/>
          <a:lstStyle/>
          <a:p>
            <a:endParaRPr lang="fr-FR"/>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646174096"/>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BB6EC3-874D-4172-8C81-C2346E0D14B6}" type="datetime1">
              <a:rPr lang="fr-FR" smtClean="0"/>
              <a:t>24/07/17</a:t>
            </a:fld>
            <a:endParaRPr lang="fr-FR"/>
          </a:p>
        </p:txBody>
      </p:sp>
      <p:sp>
        <p:nvSpPr>
          <p:cNvPr id="4" name="Footer Placeholder 3"/>
          <p:cNvSpPr>
            <a:spLocks noGrp="1"/>
          </p:cNvSpPr>
          <p:nvPr>
            <p:ph type="ftr" sz="quarter" idx="11"/>
          </p:nvPr>
        </p:nvSpPr>
        <p:spPr/>
        <p:txBody>
          <a:bodyPr/>
          <a:lstStyle/>
          <a:p>
            <a:endParaRPr lang="fr-FR"/>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739220888"/>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ADEE4-42AC-40B2-B232-41A476312DA5}" type="datetime1">
              <a:rPr lang="fr-FR" smtClean="0"/>
              <a:t>24/07/17</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2007028343"/>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449D5F5-BAD8-43E1-9706-30905BD2B372}" type="datetime1">
              <a:rPr lang="fr-FR" smtClean="0"/>
              <a:t>24/07/17</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378899630"/>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29C237-731F-4815-9410-A572F7A997D8}" type="datetime1">
              <a:rPr lang="fr-FR" smtClean="0"/>
              <a:t>24/07/17</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92FB0DC1-032F-49FA-83FC-38F41474EE37}" type="slidenum">
              <a:rPr lang="fr-FR" smtClean="0"/>
              <a:pPr/>
              <a:t>‹#›</a:t>
            </a:fld>
            <a:endParaRPr lang="fr-FR"/>
          </a:p>
        </p:txBody>
      </p:sp>
    </p:spTree>
    <p:extLst>
      <p:ext uri="{BB962C8B-B14F-4D97-AF65-F5344CB8AC3E}">
        <p14:creationId xmlns:p14="http://schemas.microsoft.com/office/powerpoint/2010/main" val="2709049059"/>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04"/>
            <a:ext cx="1952272" cy="6853049"/>
            <a:chOff x="6627813" y="195650"/>
            <a:chExt cx="1952625" cy="5678101"/>
          </a:xfrm>
        </p:grpSpPr>
        <p:sp>
          <p:nvSpPr>
            <p:cNvPr id="50" name="Freeform 27"/>
            <p:cNvSpPr/>
            <p:nvPr/>
          </p:nvSpPr>
          <p:spPr bwMode="auto">
            <a:xfrm>
              <a:off x="6627813" y="19565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0F6E8854-023B-4705-A5EB-B3E6B18BEC8F}" type="datetime1">
              <a:rPr lang="fr-FR" smtClean="0"/>
              <a:t>24/07/17</a:t>
            </a:fld>
            <a:endParaRPr lang="fr-FR"/>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92FB0DC1-032F-49FA-83FC-38F41474EE37}" type="slidenum">
              <a:rPr lang="fr-FR" smtClean="0"/>
              <a:pPr/>
              <a:t>‹#›</a:t>
            </a:fld>
            <a:endParaRPr lang="fr-FR"/>
          </a:p>
        </p:txBody>
      </p:sp>
    </p:spTree>
    <p:extLst>
      <p:ext uri="{BB962C8B-B14F-4D97-AF65-F5344CB8AC3E}">
        <p14:creationId xmlns:p14="http://schemas.microsoft.com/office/powerpoint/2010/main" val="343366915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Lst>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png"/><Relationship Id="rId7"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4" Type="http://schemas.openxmlformats.org/officeDocument/2006/relationships/image" Target="../media/image32.jpeg"/><Relationship Id="rId5"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gi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44000"/>
            <a:lum/>
          </a:blip>
          <a:srcRect/>
          <a:stretch>
            <a:fillRect l="-7000" r="-7000"/>
          </a:stretch>
        </a:blipFill>
        <a:effectLst/>
      </p:bgPr>
    </p:bg>
    <p:spTree>
      <p:nvGrpSpPr>
        <p:cNvPr id="1" name=""/>
        <p:cNvGrpSpPr/>
        <p:nvPr/>
      </p:nvGrpSpPr>
      <p:grpSpPr>
        <a:xfrm>
          <a:off x="0" y="0"/>
          <a:ext cx="0" cy="0"/>
          <a:chOff x="0" y="0"/>
          <a:chExt cx="0" cy="0"/>
        </a:xfrm>
      </p:grpSpPr>
      <p:pic>
        <p:nvPicPr>
          <p:cNvPr id="15" name="Image 14" descr="algerie_drapeau.jpg"/>
          <p:cNvPicPr>
            <a:picLocks/>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Image 6" descr="chu.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6" y="44624"/>
            <a:ext cx="2376264" cy="1800200"/>
          </a:xfrm>
          <a:prstGeom prst="rect">
            <a:avLst/>
          </a:prstGeom>
        </p:spPr>
      </p:pic>
      <p:sp>
        <p:nvSpPr>
          <p:cNvPr id="4" name="Slide Number Placeholder 3"/>
          <p:cNvSpPr>
            <a:spLocks noGrp="1"/>
          </p:cNvSpPr>
          <p:nvPr>
            <p:ph type="sldNum" sz="quarter" idx="12"/>
          </p:nvPr>
        </p:nvSpPr>
        <p:spPr/>
        <p:txBody>
          <a:bodyPr/>
          <a:lstStyle/>
          <a:p>
            <a:fld id="{92FB0DC1-032F-49FA-83FC-38F41474EE37}" type="slidenum">
              <a:rPr lang="fr-FR" smtClean="0"/>
              <a:pPr/>
              <a:t>1</a:t>
            </a:fld>
            <a:endParaRPr lang="fr-FR" dirty="0"/>
          </a:p>
        </p:txBody>
      </p:sp>
      <p:pic>
        <p:nvPicPr>
          <p:cNvPr id="11" name="Picture 2" descr="https://media.licdn.com/mpr/mpr/AAEAAQAAAAAAAAQJAAAAJDk5ZGE1ZDFjLTVhMmItNDI2YS1iYmUxLTgwY2ZmOTYzMDQwYg.png"/>
          <p:cNvPicPr>
            <a:picLocks noChangeArrowheads="1"/>
          </p:cNvPicPr>
          <p:nvPr/>
        </p:nvPicPr>
        <p:blipFill>
          <a:blip r:embed="rId6" cstate="print"/>
          <a:srcRect l="27468" t="6000" r="27897" b="54000"/>
          <a:stretch>
            <a:fillRect/>
          </a:stretch>
        </p:blipFill>
        <p:spPr bwMode="auto">
          <a:xfrm>
            <a:off x="6804248" y="0"/>
            <a:ext cx="2267744" cy="1870014"/>
          </a:xfrm>
          <a:prstGeom prst="rect">
            <a:avLst/>
          </a:prstGeom>
          <a:noFill/>
        </p:spPr>
      </p:pic>
      <p:pic>
        <p:nvPicPr>
          <p:cNvPr id="5" name="Image 4" descr="faculté de médecine.jpg"/>
          <p:cNvPicPr>
            <a:picLocks noChangeAspect="1"/>
          </p:cNvPicPr>
          <p:nvPr/>
        </p:nvPicPr>
        <p:blipFill rotWithShape="1">
          <a:blip r:embed="rId7">
            <a:extLst>
              <a:ext uri="{28A0092B-C50C-407E-A947-70E740481C1C}">
                <a14:useLocalDpi xmlns:a14="http://schemas.microsoft.com/office/drawing/2010/main" val="0"/>
              </a:ext>
            </a:extLst>
          </a:blip>
          <a:srcRect b="34501"/>
          <a:stretch/>
        </p:blipFill>
        <p:spPr>
          <a:xfrm>
            <a:off x="2627784" y="47925"/>
            <a:ext cx="4032448" cy="1796899"/>
          </a:xfrm>
          <a:prstGeom prst="rect">
            <a:avLst/>
          </a:prstGeom>
        </p:spPr>
      </p:pic>
      <p:sp>
        <p:nvSpPr>
          <p:cNvPr id="6" name="Rectangle 5"/>
          <p:cNvSpPr/>
          <p:nvPr/>
        </p:nvSpPr>
        <p:spPr>
          <a:xfrm>
            <a:off x="755576" y="3284984"/>
            <a:ext cx="7560840" cy="646331"/>
          </a:xfrm>
          <a:prstGeom prst="rect">
            <a:avLst/>
          </a:prstGeom>
        </p:spPr>
        <p:txBody>
          <a:bodyPr wrap="square">
            <a:spAutoFit/>
          </a:bodyPr>
          <a:lstStyle/>
          <a:p>
            <a:pPr algn="ctr"/>
            <a:r>
              <a:rPr lang="en-US" b="1" dirty="0">
                <a:solidFill>
                  <a:srgbClr val="F2F2F2"/>
                </a:solidFill>
                <a:cs typeface="Arial" pitchFamily="34" charset="0"/>
              </a:rPr>
              <a:t>Middle Eastern Biology of Parasitism, University of Bern</a:t>
            </a:r>
            <a:br>
              <a:rPr lang="en-US" b="1" dirty="0">
                <a:solidFill>
                  <a:srgbClr val="F2F2F2"/>
                </a:solidFill>
                <a:cs typeface="Arial" pitchFamily="34" charset="0"/>
              </a:rPr>
            </a:br>
            <a:r>
              <a:rPr lang="en-US" b="1" dirty="0">
                <a:solidFill>
                  <a:srgbClr val="F2F2F2"/>
                </a:solidFill>
                <a:cs typeface="Arial" pitchFamily="34" charset="0"/>
              </a:rPr>
              <a:t>Switzerland, </a:t>
            </a:r>
            <a:r>
              <a:rPr lang="en-US" b="1" dirty="0" smtClean="0">
                <a:solidFill>
                  <a:srgbClr val="F2F2F2"/>
                </a:solidFill>
                <a:cs typeface="Arial" pitchFamily="34" charset="0"/>
              </a:rPr>
              <a:t>23-05 </a:t>
            </a:r>
            <a:r>
              <a:rPr lang="en-US" b="1" dirty="0">
                <a:solidFill>
                  <a:srgbClr val="F2F2F2"/>
                </a:solidFill>
                <a:cs typeface="Arial" pitchFamily="34" charset="0"/>
              </a:rPr>
              <a:t>August  </a:t>
            </a:r>
            <a:endParaRPr lang="en-US" dirty="0">
              <a:solidFill>
                <a:srgbClr val="F2F2F2"/>
              </a:solidFill>
            </a:endParaRPr>
          </a:p>
        </p:txBody>
      </p:sp>
      <p:sp>
        <p:nvSpPr>
          <p:cNvPr id="12" name="ZoneTexte 11"/>
          <p:cNvSpPr txBox="1"/>
          <p:nvPr/>
        </p:nvSpPr>
        <p:spPr>
          <a:xfrm rot="10800000" flipH="1" flipV="1">
            <a:off x="1907704" y="4797152"/>
            <a:ext cx="4824536" cy="461665"/>
          </a:xfrm>
          <a:prstGeom prst="rect">
            <a:avLst/>
          </a:prstGeom>
          <a:noFill/>
        </p:spPr>
        <p:txBody>
          <a:bodyPr wrap="square" rtlCol="0">
            <a:spAutoFit/>
          </a:bodyPr>
          <a:lstStyle/>
          <a:p>
            <a:pPr algn="ctr"/>
            <a:r>
              <a:rPr lang="en-US" sz="2400" b="1" dirty="0" smtClean="0">
                <a:solidFill>
                  <a:srgbClr val="CCFFCC"/>
                </a:solidFill>
              </a:rPr>
              <a:t>Dr. </a:t>
            </a:r>
            <a:r>
              <a:rPr lang="en-US" sz="2400" b="1" dirty="0" err="1" smtClean="0">
                <a:solidFill>
                  <a:srgbClr val="CCFFCC"/>
                </a:solidFill>
              </a:rPr>
              <a:t>Sofiane</a:t>
            </a:r>
            <a:r>
              <a:rPr lang="en-US" sz="2400" b="1" dirty="0" smtClean="0">
                <a:solidFill>
                  <a:srgbClr val="CCFFCC"/>
                </a:solidFill>
              </a:rPr>
              <a:t> M</a:t>
            </a:r>
            <a:r>
              <a:rPr lang="fr-FR" sz="2400" b="1" dirty="0" smtClean="0">
                <a:solidFill>
                  <a:srgbClr val="CCFFCC"/>
                </a:solidFill>
              </a:rPr>
              <a:t>i</a:t>
            </a:r>
            <a:r>
              <a:rPr lang="en-US" sz="2400" b="1" dirty="0" err="1" smtClean="0">
                <a:solidFill>
                  <a:srgbClr val="CCFFCC"/>
                </a:solidFill>
              </a:rPr>
              <a:t>zi</a:t>
            </a:r>
            <a:r>
              <a:rPr lang="en-US" sz="2400" b="1" dirty="0" smtClean="0">
                <a:solidFill>
                  <a:srgbClr val="CCFFCC"/>
                </a:solidFill>
              </a:rPr>
              <a:t> </a:t>
            </a:r>
            <a:r>
              <a:rPr lang="en-US" sz="2400" b="1" dirty="0" err="1" smtClean="0">
                <a:solidFill>
                  <a:srgbClr val="CCFFCC"/>
                </a:solidFill>
              </a:rPr>
              <a:t>Allaoua</a:t>
            </a:r>
            <a:r>
              <a:rPr lang="en-US" sz="2400" b="1" dirty="0" smtClean="0">
                <a:solidFill>
                  <a:srgbClr val="CCFFCC"/>
                </a:solidFill>
              </a:rPr>
              <a:t> </a:t>
            </a:r>
            <a:endParaRPr lang="en-US" sz="2400" b="1" dirty="0">
              <a:solidFill>
                <a:srgbClr val="CCFFCC"/>
              </a:solidFill>
            </a:endParaRPr>
          </a:p>
        </p:txBody>
      </p:sp>
      <p:sp>
        <p:nvSpPr>
          <p:cNvPr id="14" name="Title 1"/>
          <p:cNvSpPr>
            <a:spLocks noGrp="1"/>
          </p:cNvSpPr>
          <p:nvPr>
            <p:ph type="title"/>
          </p:nvPr>
        </p:nvSpPr>
        <p:spPr>
          <a:xfrm>
            <a:off x="393576" y="1916832"/>
            <a:ext cx="7850832" cy="1224136"/>
          </a:xfrm>
        </p:spPr>
        <p:txBody>
          <a:bodyPr>
            <a:normAutofit/>
          </a:bodyPr>
          <a:lstStyle/>
          <a:p>
            <a:pPr algn="ctr">
              <a:lnSpc>
                <a:spcPct val="120000"/>
              </a:lnSpc>
            </a:pPr>
            <a:r>
              <a:rPr lang="fr-FR" sz="2000" b="1" dirty="0" err="1" smtClean="0">
                <a:solidFill>
                  <a:schemeClr val="bg1">
                    <a:lumMod val="95000"/>
                  </a:schemeClr>
                </a:solidFill>
              </a:rPr>
              <a:t>University</a:t>
            </a:r>
            <a:r>
              <a:rPr lang="fr-FR" sz="2000" b="1" dirty="0" smtClean="0">
                <a:solidFill>
                  <a:schemeClr val="bg1">
                    <a:lumMod val="95000"/>
                  </a:schemeClr>
                </a:solidFill>
              </a:rPr>
              <a:t> </a:t>
            </a:r>
            <a:r>
              <a:rPr lang="fr-FR" sz="2000" b="1" dirty="0" err="1" smtClean="0">
                <a:solidFill>
                  <a:schemeClr val="bg1">
                    <a:lumMod val="95000"/>
                  </a:schemeClr>
                </a:solidFill>
              </a:rPr>
              <a:t>Hospital</a:t>
            </a:r>
            <a:r>
              <a:rPr lang="fr-FR" sz="2000" b="1" dirty="0" smtClean="0">
                <a:solidFill>
                  <a:schemeClr val="bg1">
                    <a:lumMod val="95000"/>
                  </a:schemeClr>
                </a:solidFill>
              </a:rPr>
              <a:t> Center of Constantine</a:t>
            </a:r>
            <a:br>
              <a:rPr lang="fr-FR" sz="2000" b="1" dirty="0" smtClean="0">
                <a:solidFill>
                  <a:schemeClr val="bg1">
                    <a:lumMod val="95000"/>
                  </a:schemeClr>
                </a:solidFill>
              </a:rPr>
            </a:br>
            <a:r>
              <a:rPr lang="fr-FR" sz="2000" b="1" dirty="0" err="1" smtClean="0">
                <a:solidFill>
                  <a:schemeClr val="bg1">
                    <a:lumMod val="95000"/>
                  </a:schemeClr>
                </a:solidFill>
              </a:rPr>
              <a:t>laboratory</a:t>
            </a:r>
            <a:r>
              <a:rPr lang="fr-FR" sz="2000" b="1" dirty="0" smtClean="0">
                <a:solidFill>
                  <a:schemeClr val="bg1">
                    <a:lumMod val="95000"/>
                  </a:schemeClr>
                </a:solidFill>
              </a:rPr>
              <a:t> of </a:t>
            </a:r>
            <a:r>
              <a:rPr lang="fr-FR" sz="2000" b="1" dirty="0" err="1" smtClean="0">
                <a:solidFill>
                  <a:schemeClr val="bg1">
                    <a:lumMod val="95000"/>
                  </a:schemeClr>
                </a:solidFill>
              </a:rPr>
              <a:t>medical</a:t>
            </a:r>
            <a:r>
              <a:rPr lang="fr-FR" sz="2000" b="1" dirty="0" smtClean="0">
                <a:solidFill>
                  <a:schemeClr val="bg1">
                    <a:lumMod val="95000"/>
                  </a:schemeClr>
                </a:solidFill>
              </a:rPr>
              <a:t> </a:t>
            </a:r>
            <a:r>
              <a:rPr lang="fr-FR" sz="2000" b="1" dirty="0" err="1" smtClean="0">
                <a:solidFill>
                  <a:schemeClr val="bg1">
                    <a:lumMod val="95000"/>
                  </a:schemeClr>
                </a:solidFill>
              </a:rPr>
              <a:t>parasitology-mycology</a:t>
            </a:r>
            <a:r>
              <a:rPr lang="fr-FR" sz="2000" b="1" dirty="0" smtClean="0">
                <a:solidFill>
                  <a:schemeClr val="bg1">
                    <a:lumMod val="95000"/>
                  </a:schemeClr>
                </a:solidFill>
              </a:rPr>
              <a:t/>
            </a:r>
            <a:br>
              <a:rPr lang="fr-FR" sz="2000" b="1" dirty="0" smtClean="0">
                <a:solidFill>
                  <a:schemeClr val="bg1">
                    <a:lumMod val="95000"/>
                  </a:schemeClr>
                </a:solidFill>
              </a:rPr>
            </a:br>
            <a:r>
              <a:rPr lang="fr-FR" sz="2000" b="1" dirty="0" err="1" smtClean="0">
                <a:solidFill>
                  <a:schemeClr val="bg1">
                    <a:lumMod val="95000"/>
                  </a:schemeClr>
                </a:solidFill>
              </a:rPr>
              <a:t>University</a:t>
            </a:r>
            <a:r>
              <a:rPr lang="fr-FR" sz="2000" b="1" dirty="0" smtClean="0">
                <a:solidFill>
                  <a:schemeClr val="bg1">
                    <a:lumMod val="95000"/>
                  </a:schemeClr>
                </a:solidFill>
              </a:rPr>
              <a:t> of Constantine 3</a:t>
            </a:r>
            <a:endParaRPr lang="fr-FR" sz="2000" b="1" dirty="0">
              <a:solidFill>
                <a:schemeClr val="bg1">
                  <a:lumMod val="95000"/>
                </a:schemeClr>
              </a:solidFill>
            </a:endParaRPr>
          </a:p>
        </p:txBody>
      </p:sp>
      <p:sp>
        <p:nvSpPr>
          <p:cNvPr id="10" name="ZoneTexte 9"/>
          <p:cNvSpPr txBox="1"/>
          <p:nvPr/>
        </p:nvSpPr>
        <p:spPr>
          <a:xfrm rot="10800000" flipH="1" flipV="1">
            <a:off x="2051720" y="5589240"/>
            <a:ext cx="4824536" cy="461665"/>
          </a:xfrm>
          <a:prstGeom prst="rect">
            <a:avLst/>
          </a:prstGeom>
          <a:noFill/>
        </p:spPr>
        <p:txBody>
          <a:bodyPr wrap="square" rtlCol="0">
            <a:spAutoFit/>
          </a:bodyPr>
          <a:lstStyle/>
          <a:p>
            <a:pPr algn="ctr"/>
            <a:r>
              <a:rPr lang="fr-FR" sz="2400" b="1" dirty="0" smtClean="0">
                <a:solidFill>
                  <a:srgbClr val="CCFFCC"/>
                </a:solidFill>
              </a:rPr>
              <a:t>R</a:t>
            </a:r>
            <a:r>
              <a:rPr lang="en-US" sz="2400" b="1" dirty="0" err="1" smtClean="0">
                <a:solidFill>
                  <a:srgbClr val="CCFFCC"/>
                </a:solidFill>
              </a:rPr>
              <a:t>esident</a:t>
            </a:r>
            <a:r>
              <a:rPr lang="en-US" sz="2400" b="1" dirty="0" smtClean="0">
                <a:solidFill>
                  <a:srgbClr val="CCFFCC"/>
                </a:solidFill>
              </a:rPr>
              <a:t> pharmacist </a:t>
            </a:r>
            <a:endParaRPr lang="en-US" sz="2400" b="1" dirty="0">
              <a:solidFill>
                <a:srgbClr val="CCFFCC"/>
              </a:solidFill>
            </a:endParaRPr>
          </a:p>
        </p:txBody>
      </p:sp>
    </p:spTree>
    <p:extLst>
      <p:ext uri="{BB962C8B-B14F-4D97-AF65-F5344CB8AC3E}">
        <p14:creationId xmlns:p14="http://schemas.microsoft.com/office/powerpoint/2010/main" val="3359213620"/>
      </p:ext>
    </p:extLst>
  </p:cSld>
  <p:clrMapOvr>
    <a:masterClrMapping/>
  </p:clrMapOvr>
  <mc:AlternateContent xmlns:mc="http://schemas.openxmlformats.org/markup-compatibility/2006" xmlns:p14="http://schemas.microsoft.com/office/powerpoint/2010/main">
    <mc:Choice Requires="p14">
      <p:transition p14:dur="0" advTm="27239"/>
    </mc:Choice>
    <mc:Fallback xmlns="">
      <p:transition xmlns:p14="http://schemas.microsoft.com/office/powerpoint/2010/main" advTm="27239"/>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0113" y="121513"/>
            <a:ext cx="6589200" cy="920207"/>
          </a:xfrm>
        </p:spPr>
        <p:txBody>
          <a:bodyPr>
            <a:normAutofit/>
          </a:bodyPr>
          <a:lstStyle/>
          <a:p>
            <a:pPr algn="ctr"/>
            <a:r>
              <a:rPr lang="en-US" sz="2400" b="1" dirty="0">
                <a:solidFill>
                  <a:schemeClr val="accent1"/>
                </a:solidFill>
                <a:latin typeface="Times New Roman" panose="02020603050405020304" pitchFamily="18" charset="0"/>
                <a:cs typeface="Times New Roman" panose="02020603050405020304" pitchFamily="18" charset="0"/>
              </a:rPr>
              <a:t>Collection of </a:t>
            </a:r>
            <a:r>
              <a:rPr lang="en-US" sz="2400" b="1" dirty="0" err="1" smtClean="0">
                <a:solidFill>
                  <a:schemeClr val="accent1"/>
                </a:solidFill>
                <a:latin typeface="Times New Roman" panose="02020603050405020304" pitchFamily="18" charset="0"/>
                <a:cs typeface="Times New Roman" panose="02020603050405020304" pitchFamily="18" charset="0"/>
              </a:rPr>
              <a:t>protoscoleces</a:t>
            </a:r>
            <a:r>
              <a:rPr lang="en-US" sz="2400" b="1" dirty="0" smtClean="0">
                <a:solidFill>
                  <a:schemeClr val="accent1"/>
                </a:solidFill>
                <a:latin typeface="Times New Roman" panose="02020603050405020304" pitchFamily="18" charset="0"/>
                <a:cs typeface="Times New Roman" panose="02020603050405020304" pitchFamily="18" charset="0"/>
              </a:rPr>
              <a:t> </a:t>
            </a:r>
            <a:endParaRPr lang="fr-FR" sz="2400" b="1" dirty="0">
              <a:solidFill>
                <a:schemeClr val="accent1"/>
              </a:solidFill>
              <a:latin typeface="Times New Roman" panose="02020603050405020304" pitchFamily="18" charset="0"/>
              <a:cs typeface="Times New Roman" panose="02020603050405020304" pitchFamily="18" charset="0"/>
            </a:endParaRPr>
          </a:p>
        </p:txBody>
      </p:sp>
      <p:pic>
        <p:nvPicPr>
          <p:cNvPr id="5" name="Espace réservé pour une image  4"/>
          <p:cNvPicPr>
            <a:picLocks noGrp="1"/>
          </p:cNvPicPr>
          <p:nvPr>
            <p:ph idx="4294967295"/>
          </p:nvPr>
        </p:nvPicPr>
        <p:blipFill>
          <a:blip r:embed="rId3"/>
          <a:stretch>
            <a:fillRect/>
          </a:stretch>
        </p:blipFill>
        <p:spPr bwMode="auto">
          <a:xfrm>
            <a:off x="1259632" y="1044252"/>
            <a:ext cx="3214688" cy="2744788"/>
          </a:xfrm>
          <a:prstGeom prst="rect">
            <a:avLst/>
          </a:prstGeom>
          <a:noFill/>
          <a:ln w="9525">
            <a:noFill/>
            <a:miter lim="800000"/>
            <a:headEnd/>
            <a:tailEnd/>
          </a:ln>
        </p:spPr>
      </p:pic>
      <p:pic>
        <p:nvPicPr>
          <p:cNvPr id="6" name="Image 5"/>
          <p:cNvPicPr/>
          <p:nvPr/>
        </p:nvPicPr>
        <p:blipFill>
          <a:blip r:embed="rId4"/>
          <a:srcRect/>
          <a:stretch>
            <a:fillRect/>
          </a:stretch>
        </p:blipFill>
        <p:spPr bwMode="auto">
          <a:xfrm>
            <a:off x="5364088" y="1052736"/>
            <a:ext cx="3229529" cy="2752210"/>
          </a:xfrm>
          <a:prstGeom prst="rect">
            <a:avLst/>
          </a:prstGeom>
          <a:noFill/>
          <a:ln w="9525">
            <a:noFill/>
            <a:miter lim="800000"/>
            <a:headEnd/>
            <a:tailEnd/>
          </a:ln>
        </p:spPr>
      </p:pic>
      <p:pic>
        <p:nvPicPr>
          <p:cNvPr id="7" name="Image 6"/>
          <p:cNvPicPr/>
          <p:nvPr/>
        </p:nvPicPr>
        <p:blipFill>
          <a:blip r:embed="rId5" cstate="print"/>
          <a:srcRect/>
          <a:stretch>
            <a:fillRect/>
          </a:stretch>
        </p:blipFill>
        <p:spPr bwMode="auto">
          <a:xfrm>
            <a:off x="1213305" y="3873765"/>
            <a:ext cx="3214679" cy="2996951"/>
          </a:xfrm>
          <a:prstGeom prst="rect">
            <a:avLst/>
          </a:prstGeom>
          <a:noFill/>
          <a:ln w="9525">
            <a:noFill/>
            <a:miter lim="800000"/>
            <a:headEnd/>
            <a:tailEnd/>
          </a:ln>
        </p:spPr>
      </p:pic>
      <p:pic>
        <p:nvPicPr>
          <p:cNvPr id="8" name="Image 7"/>
          <p:cNvPicPr/>
          <p:nvPr/>
        </p:nvPicPr>
        <p:blipFill>
          <a:blip r:embed="rId6"/>
          <a:srcRect/>
          <a:stretch>
            <a:fillRect/>
          </a:stretch>
        </p:blipFill>
        <p:spPr bwMode="auto">
          <a:xfrm>
            <a:off x="5302911" y="3861048"/>
            <a:ext cx="3229529" cy="299165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92FB0DC1-032F-49FA-83FC-38F41474EE37}" type="slidenum">
              <a:rPr lang="fr-FR" smtClean="0"/>
              <a:pPr/>
              <a:t>10</a:t>
            </a:fld>
            <a:endParaRPr lang="fr-FR"/>
          </a:p>
        </p:txBody>
      </p:sp>
      <p:sp>
        <p:nvSpPr>
          <p:cNvPr id="3" name="Flèche droite à entaille 2"/>
          <p:cNvSpPr/>
          <p:nvPr/>
        </p:nvSpPr>
        <p:spPr>
          <a:xfrm>
            <a:off x="4572000" y="2276872"/>
            <a:ext cx="648072" cy="36004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Flèche droite à entaille 10"/>
          <p:cNvSpPr/>
          <p:nvPr/>
        </p:nvSpPr>
        <p:spPr>
          <a:xfrm>
            <a:off x="4499992" y="5229200"/>
            <a:ext cx="648072" cy="36004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305376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par>
                                <p:cTn id="15" presetID="12" presetClass="entr" presetSubtype="8"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right)">
                                      <p:cBhvr>
                                        <p:cTn id="18" dur="500"/>
                                        <p:tgtEl>
                                          <p:spTgt spid="6"/>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p:tgtEl>
                                          <p:spTgt spid="3"/>
                                        </p:tgtEl>
                                        <p:attrNameLst>
                                          <p:attrName>ppt_x</p:attrName>
                                        </p:attrNameLst>
                                      </p:cBhvr>
                                      <p:tavLst>
                                        <p:tav tm="0">
                                          <p:val>
                                            <p:strVal val="#ppt_x-#ppt_w*1.125000"/>
                                          </p:val>
                                        </p:tav>
                                        <p:tav tm="100000">
                                          <p:val>
                                            <p:strVal val="#ppt_x"/>
                                          </p:val>
                                        </p:tav>
                                      </p:tavLst>
                                    </p:anim>
                                    <p:animEffect transition="in" filter="wipe(righ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tgtEl>
                                          <p:spTgt spid="7"/>
                                        </p:tgtEl>
                                        <p:attrNameLst>
                                          <p:attrName>ppt_x</p:attrName>
                                        </p:attrNameLst>
                                      </p:cBhvr>
                                      <p:tavLst>
                                        <p:tav tm="0">
                                          <p:val>
                                            <p:strVal val="#ppt_x-#ppt_w*1.125000"/>
                                          </p:val>
                                        </p:tav>
                                        <p:tav tm="100000">
                                          <p:val>
                                            <p:strVal val="#ppt_x"/>
                                          </p:val>
                                        </p:tav>
                                      </p:tavLst>
                                    </p:anim>
                                    <p:animEffect transition="in" filter="wipe(right)">
                                      <p:cBhvr>
                                        <p:cTn id="28" dur="500"/>
                                        <p:tgtEl>
                                          <p:spTgt spid="7"/>
                                        </p:tgtEl>
                                      </p:cBhvr>
                                    </p:animEffect>
                                  </p:childTnLst>
                                </p:cTn>
                              </p:par>
                              <p:par>
                                <p:cTn id="29" presetID="1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ppt_x</p:attrName>
                                        </p:attrNameLst>
                                      </p:cBhvr>
                                      <p:tavLst>
                                        <p:tav tm="0">
                                          <p:val>
                                            <p:strVal val="#ppt_x-#ppt_w*1.125000"/>
                                          </p:val>
                                        </p:tav>
                                        <p:tav tm="100000">
                                          <p:val>
                                            <p:strVal val="#ppt_x"/>
                                          </p:val>
                                        </p:tav>
                                      </p:tavLst>
                                    </p:anim>
                                    <p:animEffect transition="in" filter="wipe(right)">
                                      <p:cBhvr>
                                        <p:cTn id="32" dur="500"/>
                                        <p:tgtEl>
                                          <p:spTgt spid="8"/>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ppt_x</p:attrName>
                                        </p:attrNameLst>
                                      </p:cBhvr>
                                      <p:tavLst>
                                        <p:tav tm="0">
                                          <p:val>
                                            <p:strVal val="#ppt_x-#ppt_w*1.125000"/>
                                          </p:val>
                                        </p:tav>
                                        <p:tav tm="100000">
                                          <p:val>
                                            <p:strVal val="#ppt_x"/>
                                          </p:val>
                                        </p:tav>
                                      </p:tavLst>
                                    </p:anim>
                                    <p:animEffect transition="in" filter="wipe(righ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1" y="624110"/>
            <a:ext cx="7922840" cy="1280890"/>
          </a:xfrm>
        </p:spPr>
        <p:txBody>
          <a:bodyPr>
            <a:normAutofit/>
          </a:bodyPr>
          <a:lstStyle/>
          <a:p>
            <a:pPr algn="ctr"/>
            <a:r>
              <a:rPr lang="fr-FR" sz="2200" b="1" dirty="0" smtClean="0">
                <a:solidFill>
                  <a:schemeClr val="accent1"/>
                </a:solidFill>
                <a:latin typeface="Times New Roman" panose="02020603050405020304" pitchFamily="18" charset="0"/>
                <a:cs typeface="Times New Roman" panose="02020603050405020304" pitchFamily="18" charset="0"/>
              </a:rPr>
              <a:t>Direct </a:t>
            </a:r>
            <a:r>
              <a:rPr lang="fr-FR" sz="2200" b="1" dirty="0" err="1">
                <a:solidFill>
                  <a:schemeClr val="accent1"/>
                </a:solidFill>
                <a:latin typeface="Times New Roman" panose="02020603050405020304" pitchFamily="18" charset="0"/>
                <a:cs typeface="Times New Roman" panose="02020603050405020304" pitchFamily="18" charset="0"/>
              </a:rPr>
              <a:t>e</a:t>
            </a:r>
            <a:r>
              <a:rPr lang="fr-FR" sz="2200" b="1" dirty="0" err="1" smtClean="0">
                <a:solidFill>
                  <a:schemeClr val="accent1"/>
                </a:solidFill>
                <a:latin typeface="Times New Roman" panose="02020603050405020304" pitchFamily="18" charset="0"/>
                <a:cs typeface="Times New Roman" panose="02020603050405020304" pitchFamily="18" charset="0"/>
              </a:rPr>
              <a:t>xamination</a:t>
            </a:r>
            <a:r>
              <a:rPr lang="fr-FR" sz="2200" b="1" dirty="0" smtClean="0">
                <a:solidFill>
                  <a:schemeClr val="accent1"/>
                </a:solidFill>
                <a:latin typeface="Times New Roman" panose="02020603050405020304" pitchFamily="18" charset="0"/>
                <a:cs typeface="Times New Roman" panose="02020603050405020304" pitchFamily="18" charset="0"/>
              </a:rPr>
              <a:t> </a:t>
            </a:r>
            <a:r>
              <a:rPr lang="fr-FR" sz="2200" b="1" dirty="0" err="1" smtClean="0">
                <a:solidFill>
                  <a:schemeClr val="accent1"/>
                </a:solidFill>
                <a:latin typeface="Times New Roman" panose="02020603050405020304" pitchFamily="18" charset="0"/>
                <a:cs typeface="Times New Roman" panose="02020603050405020304" pitchFamily="18" charset="0"/>
              </a:rPr>
              <a:t>under</a:t>
            </a:r>
            <a:r>
              <a:rPr lang="fr-FR" sz="2200" b="1" dirty="0" smtClean="0">
                <a:solidFill>
                  <a:schemeClr val="accent1"/>
                </a:solidFill>
                <a:latin typeface="Times New Roman" panose="02020603050405020304" pitchFamily="18" charset="0"/>
                <a:cs typeface="Times New Roman" panose="02020603050405020304" pitchFamily="18" charset="0"/>
              </a:rPr>
              <a:t> a light microscope</a:t>
            </a:r>
            <a:endParaRPr lang="fr-FR" sz="2200" b="1" dirty="0">
              <a:solidFill>
                <a:schemeClr val="accent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92FB0DC1-032F-49FA-83FC-38F41474EE37}" type="slidenum">
              <a:rPr lang="fr-FR" smtClean="0"/>
              <a:pPr/>
              <a:t>11</a:t>
            </a:fld>
            <a:endParaRPr lang="fr-FR"/>
          </a:p>
        </p:txBody>
      </p:sp>
      <p:pic>
        <p:nvPicPr>
          <p:cNvPr id="6" name="Content Placeholder 5"/>
          <p:cNvPicPr>
            <a:picLocks noGrp="1" noChangeAspect="1"/>
          </p:cNvPicPr>
          <p:nvPr>
            <p:ph idx="1"/>
          </p:nvPr>
        </p:nvPicPr>
        <p:blipFill>
          <a:blip r:embed="rId3">
            <a:lum bright="-40000" contrast="40000"/>
          </a:blip>
          <a:stretch>
            <a:fillRect/>
          </a:stretch>
        </p:blipFill>
        <p:spPr>
          <a:xfrm>
            <a:off x="1716118" y="1152908"/>
            <a:ext cx="6024234" cy="4652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à coins arrondis 3"/>
          <p:cNvSpPr/>
          <p:nvPr/>
        </p:nvSpPr>
        <p:spPr>
          <a:xfrm>
            <a:off x="1619672" y="5904656"/>
            <a:ext cx="6192688" cy="7647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err="1" smtClean="0">
                <a:solidFill>
                  <a:srgbClr val="000000"/>
                </a:solidFill>
              </a:rPr>
              <a:t>Presence</a:t>
            </a:r>
            <a:r>
              <a:rPr lang="fr-FR" sz="2400" b="1" dirty="0" smtClean="0">
                <a:solidFill>
                  <a:srgbClr val="000000"/>
                </a:solidFill>
              </a:rPr>
              <a:t> of </a:t>
            </a:r>
            <a:r>
              <a:rPr lang="fr-FR" sz="2400" b="1" dirty="0" err="1" smtClean="0">
                <a:solidFill>
                  <a:srgbClr val="000000"/>
                </a:solidFill>
              </a:rPr>
              <a:t>protoscoleces</a:t>
            </a:r>
            <a:r>
              <a:rPr lang="fr-FR" sz="2400" b="1" dirty="0" smtClean="0">
                <a:solidFill>
                  <a:srgbClr val="000000"/>
                </a:solidFill>
              </a:rPr>
              <a:t>= </a:t>
            </a:r>
            <a:r>
              <a:rPr lang="fr-FR" sz="2400" b="1" dirty="0" smtClean="0">
                <a:solidFill>
                  <a:srgbClr val="FF0000"/>
                </a:solidFill>
              </a:rPr>
              <a:t>fertile </a:t>
            </a:r>
            <a:r>
              <a:rPr lang="fr-FR" sz="2400" b="1" dirty="0" err="1" smtClean="0">
                <a:solidFill>
                  <a:srgbClr val="FF0000"/>
                </a:solidFill>
              </a:rPr>
              <a:t>cyst</a:t>
            </a:r>
            <a:endParaRPr lang="fr-FR" sz="2400" b="1" dirty="0">
              <a:solidFill>
                <a:srgbClr val="FF0000"/>
              </a:solidFill>
            </a:endParaRPr>
          </a:p>
        </p:txBody>
      </p:sp>
    </p:spTree>
    <p:extLst>
      <p:ext uri="{BB962C8B-B14F-4D97-AF65-F5344CB8AC3E}">
        <p14:creationId xmlns:p14="http://schemas.microsoft.com/office/powerpoint/2010/main" val="14636728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23160" y="548680"/>
            <a:ext cx="6589200" cy="576064"/>
          </a:xfrm>
        </p:spPr>
        <p:txBody>
          <a:bodyPr>
            <a:normAutofit fontScale="90000"/>
          </a:bodyPr>
          <a:lstStyle/>
          <a:p>
            <a:pPr algn="ctr"/>
            <a:r>
              <a:rPr lang="fr-FR" sz="2300" dirty="0">
                <a:solidFill>
                  <a:schemeClr val="accent1"/>
                </a:solidFill>
                <a:latin typeface="Times New Roman" panose="02020603050405020304" pitchFamily="18" charset="0"/>
                <a:cs typeface="Times New Roman" panose="02020603050405020304" pitchFamily="18" charset="0"/>
              </a:rPr>
              <a:t> </a:t>
            </a:r>
            <a:r>
              <a:rPr lang="fr-FR" sz="3800" b="1" dirty="0" err="1">
                <a:solidFill>
                  <a:schemeClr val="accent1"/>
                </a:solidFill>
                <a:latin typeface="Times New Roman" panose="02020603050405020304" pitchFamily="18" charset="0"/>
                <a:cs typeface="Times New Roman" panose="02020603050405020304" pitchFamily="18" charset="0"/>
              </a:rPr>
              <a:t>Viability</a:t>
            </a:r>
            <a:r>
              <a:rPr lang="fr-FR" sz="2300" dirty="0" smtClean="0">
                <a:solidFill>
                  <a:schemeClr val="accent1"/>
                </a:solidFill>
                <a:latin typeface="Times New Roman" panose="02020603050405020304" pitchFamily="18" charset="0"/>
                <a:cs typeface="Times New Roman" panose="02020603050405020304" pitchFamily="18" charset="0"/>
              </a:rPr>
              <a:t> </a:t>
            </a:r>
            <a:r>
              <a:rPr lang="fr-FR" sz="3800" b="1" dirty="0">
                <a:solidFill>
                  <a:schemeClr val="accent1"/>
                </a:solidFill>
                <a:latin typeface="Times New Roman" panose="02020603050405020304" pitchFamily="18" charset="0"/>
                <a:cs typeface="Times New Roman" panose="02020603050405020304" pitchFamily="18" charset="0"/>
              </a:rPr>
              <a:t>t</a:t>
            </a:r>
            <a:r>
              <a:rPr lang="fr-FR" sz="3800" b="1" dirty="0" smtClean="0">
                <a:solidFill>
                  <a:schemeClr val="accent1"/>
                </a:solidFill>
                <a:latin typeface="Times New Roman" panose="02020603050405020304" pitchFamily="18" charset="0"/>
                <a:cs typeface="Times New Roman" panose="02020603050405020304" pitchFamily="18" charset="0"/>
              </a:rPr>
              <a:t>est</a:t>
            </a:r>
            <a:endParaRPr lang="fr-FR" sz="3800" b="1" dirty="0">
              <a:solidFill>
                <a:schemeClr val="accent1"/>
              </a:solidFill>
              <a:latin typeface="Times New Roman" panose="02020603050405020304" pitchFamily="18" charset="0"/>
              <a:cs typeface="Times New Roman" panose="02020603050405020304" pitchFamily="18" charset="0"/>
            </a:endParaRPr>
          </a:p>
        </p:txBody>
      </p:sp>
      <p:pic>
        <p:nvPicPr>
          <p:cNvPr id="3076" name="Picture 4" descr="C:\Users\MNcomputer\Desktop\WP_20170208_019.jpg"/>
          <p:cNvPicPr>
            <a:picLocks noChangeAspect="1" noChangeArrowheads="1"/>
          </p:cNvPicPr>
          <p:nvPr/>
        </p:nvPicPr>
        <p:blipFill rotWithShape="1">
          <a:blip r:embed="rId3" cstate="print"/>
          <a:srcRect t="21178" b="17687"/>
          <a:stretch/>
        </p:blipFill>
        <p:spPr bwMode="auto">
          <a:xfrm>
            <a:off x="1907704" y="2795726"/>
            <a:ext cx="5256584" cy="2721506"/>
          </a:xfrm>
          <a:prstGeom prst="rect">
            <a:avLst/>
          </a:prstGeom>
          <a:noFill/>
        </p:spPr>
      </p:pic>
      <p:sp>
        <p:nvSpPr>
          <p:cNvPr id="6" name="Slide Number Placeholder 5"/>
          <p:cNvSpPr>
            <a:spLocks noGrp="1"/>
          </p:cNvSpPr>
          <p:nvPr>
            <p:ph type="sldNum" sz="quarter" idx="12"/>
          </p:nvPr>
        </p:nvSpPr>
        <p:spPr/>
        <p:txBody>
          <a:bodyPr/>
          <a:lstStyle/>
          <a:p>
            <a:fld id="{92FB0DC1-032F-49FA-83FC-38F41474EE37}" type="slidenum">
              <a:rPr lang="fr-FR" smtClean="0"/>
              <a:pPr/>
              <a:t>12</a:t>
            </a:fld>
            <a:endParaRPr lang="fr-FR"/>
          </a:p>
        </p:txBody>
      </p:sp>
      <p:sp>
        <p:nvSpPr>
          <p:cNvPr id="11" name="Flèche vers la droite 10"/>
          <p:cNvSpPr/>
          <p:nvPr/>
        </p:nvSpPr>
        <p:spPr>
          <a:xfrm rot="2227628">
            <a:off x="1943391" y="2603979"/>
            <a:ext cx="1368785" cy="137873"/>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grpSp>
        <p:nvGrpSpPr>
          <p:cNvPr id="16" name="Grouper 15"/>
          <p:cNvGrpSpPr/>
          <p:nvPr/>
        </p:nvGrpSpPr>
        <p:grpSpPr>
          <a:xfrm>
            <a:off x="467544" y="1124744"/>
            <a:ext cx="3744416" cy="1065861"/>
            <a:chOff x="539552" y="1196752"/>
            <a:chExt cx="2520280" cy="936104"/>
          </a:xfrm>
        </p:grpSpPr>
        <p:sp>
          <p:nvSpPr>
            <p:cNvPr id="12" name="Rectangle à coins arrondis 11"/>
            <p:cNvSpPr/>
            <p:nvPr/>
          </p:nvSpPr>
          <p:spPr>
            <a:xfrm>
              <a:off x="539552" y="1196752"/>
              <a:ext cx="2520280" cy="93610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ZoneTexte 14"/>
            <p:cNvSpPr txBox="1"/>
            <p:nvPr/>
          </p:nvSpPr>
          <p:spPr>
            <a:xfrm>
              <a:off x="611560" y="1268761"/>
              <a:ext cx="2376263" cy="701449"/>
            </a:xfrm>
            <a:prstGeom prst="rect">
              <a:avLst/>
            </a:prstGeom>
            <a:noFill/>
          </p:spPr>
          <p:txBody>
            <a:bodyPr wrap="square" rtlCol="0">
              <a:spAutoFit/>
            </a:bodyPr>
            <a:lstStyle/>
            <a:p>
              <a:pPr algn="ctr">
                <a:lnSpc>
                  <a:spcPct val="130000"/>
                </a:lnSpc>
              </a:pPr>
              <a:r>
                <a:rPr lang="fr-FR" b="1" dirty="0" err="1" smtClean="0"/>
                <a:t>Incoloured</a:t>
              </a:r>
              <a:r>
                <a:rPr lang="fr-FR" b="1" dirty="0" smtClean="0"/>
                <a:t> </a:t>
              </a:r>
            </a:p>
            <a:p>
              <a:pPr algn="ctr">
                <a:lnSpc>
                  <a:spcPct val="130000"/>
                </a:lnSpc>
              </a:pPr>
              <a:r>
                <a:rPr lang="fr-FR" b="1" dirty="0" err="1" smtClean="0"/>
                <a:t>protoscoleces</a:t>
              </a:r>
              <a:r>
                <a:rPr lang="fr-FR" dirty="0" smtClean="0"/>
                <a:t>: </a:t>
              </a:r>
              <a:r>
                <a:rPr lang="fr-FR" b="1" dirty="0" smtClean="0">
                  <a:solidFill>
                    <a:srgbClr val="008000"/>
                  </a:solidFill>
                </a:rPr>
                <a:t>Viable</a:t>
              </a:r>
              <a:endParaRPr lang="fr-FR" b="1" dirty="0">
                <a:solidFill>
                  <a:srgbClr val="008000"/>
                </a:solidFill>
              </a:endParaRPr>
            </a:p>
          </p:txBody>
        </p:sp>
      </p:grpSp>
      <p:grpSp>
        <p:nvGrpSpPr>
          <p:cNvPr id="18" name="Grouper 17"/>
          <p:cNvGrpSpPr/>
          <p:nvPr/>
        </p:nvGrpSpPr>
        <p:grpSpPr>
          <a:xfrm>
            <a:off x="683568" y="5805264"/>
            <a:ext cx="2808312" cy="936104"/>
            <a:chOff x="539552" y="1196752"/>
            <a:chExt cx="2597689" cy="936104"/>
          </a:xfrm>
        </p:grpSpPr>
        <p:sp>
          <p:nvSpPr>
            <p:cNvPr id="19" name="Rectangle à coins arrondis 18"/>
            <p:cNvSpPr/>
            <p:nvPr/>
          </p:nvSpPr>
          <p:spPr>
            <a:xfrm>
              <a:off x="539552" y="1196752"/>
              <a:ext cx="2520280" cy="93610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ZoneTexte 19"/>
            <p:cNvSpPr txBox="1"/>
            <p:nvPr/>
          </p:nvSpPr>
          <p:spPr>
            <a:xfrm>
              <a:off x="611560" y="1268760"/>
              <a:ext cx="2525681" cy="798680"/>
            </a:xfrm>
            <a:prstGeom prst="rect">
              <a:avLst/>
            </a:prstGeom>
            <a:noFill/>
            <a:ln>
              <a:noFill/>
            </a:ln>
          </p:spPr>
          <p:txBody>
            <a:bodyPr wrap="square" rtlCol="0">
              <a:spAutoFit/>
            </a:bodyPr>
            <a:lstStyle/>
            <a:p>
              <a:pPr algn="ctr">
                <a:lnSpc>
                  <a:spcPct val="130000"/>
                </a:lnSpc>
              </a:pPr>
              <a:r>
                <a:rPr lang="fr-FR" b="1" dirty="0" smtClean="0"/>
                <a:t>Coloured </a:t>
              </a:r>
              <a:r>
                <a:rPr lang="fr-FR" b="1" dirty="0" err="1" smtClean="0"/>
                <a:t>protoscoleces</a:t>
              </a:r>
              <a:r>
                <a:rPr lang="fr-FR" b="1" dirty="0" smtClean="0"/>
                <a:t>:</a:t>
              </a:r>
              <a:r>
                <a:rPr lang="fr-FR" b="1" dirty="0">
                  <a:solidFill>
                    <a:srgbClr val="FF0000"/>
                  </a:solidFill>
                </a:rPr>
                <a:t> D</a:t>
              </a:r>
              <a:r>
                <a:rPr lang="fr-FR" b="1" dirty="0" smtClean="0">
                  <a:solidFill>
                    <a:srgbClr val="FF0000"/>
                  </a:solidFill>
                </a:rPr>
                <a:t>ead </a:t>
              </a:r>
              <a:endParaRPr lang="fr-FR" b="1" dirty="0">
                <a:solidFill>
                  <a:srgbClr val="FF0000"/>
                </a:solidFill>
              </a:endParaRPr>
            </a:p>
          </p:txBody>
        </p:sp>
      </p:grpSp>
      <p:sp>
        <p:nvSpPr>
          <p:cNvPr id="21" name="Flèche vers la droite 20"/>
          <p:cNvSpPr/>
          <p:nvPr/>
        </p:nvSpPr>
        <p:spPr>
          <a:xfrm rot="20281459">
            <a:off x="3165793" y="5327712"/>
            <a:ext cx="2159999" cy="2160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spTree>
    <p:extLst>
      <p:ext uri="{BB962C8B-B14F-4D97-AF65-F5344CB8AC3E}">
        <p14:creationId xmlns:p14="http://schemas.microsoft.com/office/powerpoint/2010/main" val="22188799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0" presetClass="entr" presetSubtype="0" fill="hold" nodeType="after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wedge">
                                      <p:cBhvr>
                                        <p:cTn id="12" dur="1000"/>
                                        <p:tgtEl>
                                          <p:spTgt spid="307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right)">
                                      <p:cBhvr>
                                        <p:cTn id="16" dur="500"/>
                                        <p:tgtEl>
                                          <p:spTgt spid="11"/>
                                        </p:tgtEl>
                                      </p:cBhvr>
                                    </p:animEffect>
                                  </p:childTnLst>
                                </p:cTn>
                              </p:par>
                              <p:par>
                                <p:cTn id="17" presetID="1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ppt_x</p:attrName>
                                        </p:attrNameLst>
                                      </p:cBhvr>
                                      <p:tavLst>
                                        <p:tav tm="0">
                                          <p:val>
                                            <p:strVal val="#ppt_x-#ppt_w*1.125000"/>
                                          </p:val>
                                        </p:tav>
                                        <p:tav tm="100000">
                                          <p:val>
                                            <p:strVal val="#ppt_x"/>
                                          </p:val>
                                        </p:tav>
                                      </p:tavLst>
                                    </p:anim>
                                    <p:animEffect transition="in" filter="wipe(right)">
                                      <p:cBhvr>
                                        <p:cTn id="20" dur="500"/>
                                        <p:tgtEl>
                                          <p:spTgt spid="16"/>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par>
                                <p:cTn id="25" presetID="1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13</a:t>
            </a:fld>
            <a:endParaRPr lang="fr-FR"/>
          </a:p>
        </p:txBody>
      </p:sp>
      <p:pic>
        <p:nvPicPr>
          <p:cNvPr id="2" name="Image 1" descr="resul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0"/>
            <a:ext cx="8748464" cy="2880320"/>
          </a:xfrm>
          <a:prstGeom prst="rect">
            <a:avLst/>
          </a:prstGeom>
        </p:spPr>
      </p:pic>
      <p:sp>
        <p:nvSpPr>
          <p:cNvPr id="7" name="Rectangle 6"/>
          <p:cNvSpPr/>
          <p:nvPr/>
        </p:nvSpPr>
        <p:spPr>
          <a:xfrm>
            <a:off x="539552" y="3105835"/>
            <a:ext cx="8352928" cy="369332"/>
          </a:xfrm>
          <a:prstGeom prst="rect">
            <a:avLst/>
          </a:prstGeom>
        </p:spPr>
        <p:txBody>
          <a:bodyPr wrap="square">
            <a:spAutoFit/>
          </a:bodyPr>
          <a:lstStyle/>
          <a:p>
            <a:r>
              <a:rPr lang="en-US" dirty="0" smtClean="0"/>
              <a:t>The </a:t>
            </a:r>
            <a:r>
              <a:rPr lang="en-US" dirty="0"/>
              <a:t>lung is the most affected organ </a:t>
            </a:r>
            <a:r>
              <a:rPr lang="en-US" dirty="0" smtClean="0"/>
              <a:t>(45%</a:t>
            </a:r>
            <a:r>
              <a:rPr lang="en-US" dirty="0"/>
              <a:t>), followed by the liver </a:t>
            </a:r>
            <a:r>
              <a:rPr lang="en-US" dirty="0" smtClean="0"/>
              <a:t>(33%</a:t>
            </a:r>
            <a:r>
              <a:rPr lang="en-US" dirty="0"/>
              <a:t>)</a:t>
            </a:r>
          </a:p>
        </p:txBody>
      </p:sp>
      <p:sp>
        <p:nvSpPr>
          <p:cNvPr id="8" name="Rectangle 7"/>
          <p:cNvSpPr/>
          <p:nvPr/>
        </p:nvSpPr>
        <p:spPr>
          <a:xfrm>
            <a:off x="539552" y="3717032"/>
            <a:ext cx="7992888" cy="646331"/>
          </a:xfrm>
          <a:prstGeom prst="rect">
            <a:avLst/>
          </a:prstGeom>
        </p:spPr>
        <p:txBody>
          <a:bodyPr wrap="square">
            <a:spAutoFit/>
          </a:bodyPr>
          <a:lstStyle/>
          <a:p>
            <a:r>
              <a:rPr lang="en-US" dirty="0"/>
              <a:t>The most affected age groups in our series range from 6 to 9 years and 11 to 14 years</a:t>
            </a:r>
          </a:p>
        </p:txBody>
      </p:sp>
      <p:sp>
        <p:nvSpPr>
          <p:cNvPr id="9" name="Rectangle 8"/>
          <p:cNvSpPr/>
          <p:nvPr/>
        </p:nvSpPr>
        <p:spPr>
          <a:xfrm>
            <a:off x="611560" y="4581128"/>
            <a:ext cx="7848872" cy="646331"/>
          </a:xfrm>
          <a:prstGeom prst="rect">
            <a:avLst/>
          </a:prstGeom>
        </p:spPr>
        <p:txBody>
          <a:bodyPr wrap="square">
            <a:spAutoFit/>
          </a:bodyPr>
          <a:lstStyle/>
          <a:p>
            <a:r>
              <a:rPr lang="en-US" dirty="0"/>
              <a:t>83% of the cysts were fertile and the collected </a:t>
            </a:r>
            <a:r>
              <a:rPr lang="en-US" dirty="0" err="1" smtClean="0"/>
              <a:t>protoscoleces</a:t>
            </a:r>
            <a:r>
              <a:rPr lang="en-US" dirty="0" smtClean="0"/>
              <a:t> </a:t>
            </a:r>
            <a:r>
              <a:rPr lang="en-US" dirty="0"/>
              <a:t>were viable</a:t>
            </a:r>
          </a:p>
        </p:txBody>
      </p:sp>
      <p:sp>
        <p:nvSpPr>
          <p:cNvPr id="10" name="Rectangle 9"/>
          <p:cNvSpPr/>
          <p:nvPr/>
        </p:nvSpPr>
        <p:spPr>
          <a:xfrm>
            <a:off x="467544" y="5589240"/>
            <a:ext cx="8640960" cy="400110"/>
          </a:xfrm>
          <a:prstGeom prst="rect">
            <a:avLst/>
          </a:prstGeom>
        </p:spPr>
        <p:txBody>
          <a:bodyPr wrap="square">
            <a:spAutoFit/>
          </a:bodyPr>
          <a:lstStyle/>
          <a:p>
            <a:r>
              <a:rPr lang="en-US" sz="2000" b="1" dirty="0">
                <a:ln w="1905"/>
                <a:solidFill>
                  <a:srgbClr val="FF0000"/>
                </a:solidFill>
                <a:effectLst>
                  <a:innerShdw blurRad="69850" dist="43180" dir="5400000">
                    <a:srgbClr val="000000">
                      <a:alpha val="65000"/>
                    </a:srgbClr>
                  </a:innerShdw>
                </a:effectLst>
              </a:rPr>
              <a:t>These results corroborate the results of other studies done in Algeria </a:t>
            </a:r>
          </a:p>
        </p:txBody>
      </p:sp>
      <p:sp>
        <p:nvSpPr>
          <p:cNvPr id="12" name="Rectangle 11"/>
          <p:cNvSpPr/>
          <p:nvPr/>
        </p:nvSpPr>
        <p:spPr>
          <a:xfrm>
            <a:off x="6228184" y="5852978"/>
            <a:ext cx="2520280" cy="528350"/>
          </a:xfrm>
          <a:prstGeom prst="rect">
            <a:avLst/>
          </a:prstGeom>
        </p:spPr>
        <p:txBody>
          <a:bodyPr wrap="square">
            <a:spAutoFit/>
          </a:bodyPr>
          <a:lstStyle/>
          <a:p>
            <a:pPr algn="ctr">
              <a:lnSpc>
                <a:spcPct val="150000"/>
              </a:lnSpc>
            </a:pPr>
            <a:r>
              <a:rPr lang="fr-FR" sz="2000" u="sng" dirty="0" smtClean="0">
                <a:solidFill>
                  <a:srgbClr val="0070C0"/>
                </a:solidFill>
                <a:latin typeface="Arial" pitchFamily="34" charset="0"/>
                <a:cs typeface="Arial" pitchFamily="34" charset="0"/>
              </a:rPr>
              <a:t>(</a:t>
            </a:r>
            <a:r>
              <a:rPr lang="fr-FR" i="1" dirty="0" err="1" smtClean="0">
                <a:solidFill>
                  <a:srgbClr val="0070C0"/>
                </a:solidFill>
              </a:rPr>
              <a:t>Zait</a:t>
            </a:r>
            <a:r>
              <a:rPr lang="fr-FR" i="1" dirty="0" smtClean="0">
                <a:solidFill>
                  <a:srgbClr val="0070C0"/>
                </a:solidFill>
              </a:rPr>
              <a:t> H, et a</a:t>
            </a:r>
            <a:r>
              <a:rPr lang="fr-FR" dirty="0" smtClean="0"/>
              <a:t>l.</a:t>
            </a:r>
            <a:r>
              <a:rPr lang="en-US" i="1" dirty="0" smtClean="0">
                <a:solidFill>
                  <a:srgbClr val="0070C0"/>
                </a:solidFill>
              </a:rPr>
              <a:t>. 2013)</a:t>
            </a:r>
          </a:p>
        </p:txBody>
      </p:sp>
      <p:sp>
        <p:nvSpPr>
          <p:cNvPr id="13" name="Rectangle 12"/>
          <p:cNvSpPr/>
          <p:nvPr/>
        </p:nvSpPr>
        <p:spPr>
          <a:xfrm>
            <a:off x="6228184" y="6237312"/>
            <a:ext cx="2520280" cy="528350"/>
          </a:xfrm>
          <a:prstGeom prst="rect">
            <a:avLst/>
          </a:prstGeom>
        </p:spPr>
        <p:txBody>
          <a:bodyPr wrap="square">
            <a:spAutoFit/>
          </a:bodyPr>
          <a:lstStyle/>
          <a:p>
            <a:pPr algn="ctr">
              <a:lnSpc>
                <a:spcPct val="150000"/>
              </a:lnSpc>
            </a:pPr>
            <a:r>
              <a:rPr lang="fr-FR" sz="2000" u="sng" dirty="0" smtClean="0">
                <a:solidFill>
                  <a:srgbClr val="0070C0"/>
                </a:solidFill>
                <a:latin typeface="Arial" pitchFamily="34" charset="0"/>
                <a:cs typeface="Arial" pitchFamily="34" charset="0"/>
              </a:rPr>
              <a:t>(</a:t>
            </a:r>
            <a:r>
              <a:rPr lang="fr-FR" i="1" dirty="0" err="1" smtClean="0">
                <a:solidFill>
                  <a:srgbClr val="0070C0"/>
                </a:solidFill>
              </a:rPr>
              <a:t>Zait</a:t>
            </a:r>
            <a:r>
              <a:rPr lang="fr-FR" i="1" dirty="0" smtClean="0">
                <a:solidFill>
                  <a:srgbClr val="0070C0"/>
                </a:solidFill>
              </a:rPr>
              <a:t> H, et a</a:t>
            </a:r>
            <a:r>
              <a:rPr lang="fr-FR" dirty="0" smtClean="0"/>
              <a:t>l.</a:t>
            </a:r>
            <a:r>
              <a:rPr lang="en-US" i="1" dirty="0" smtClean="0">
                <a:solidFill>
                  <a:srgbClr val="0070C0"/>
                </a:solidFill>
              </a:rPr>
              <a:t>. 2014)</a:t>
            </a:r>
          </a:p>
        </p:txBody>
      </p:sp>
    </p:spTree>
    <p:extLst>
      <p:ext uri="{BB962C8B-B14F-4D97-AF65-F5344CB8AC3E}">
        <p14:creationId xmlns:p14="http://schemas.microsoft.com/office/powerpoint/2010/main" val="50418414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800" fill="hold"/>
                                        <p:tgtEl>
                                          <p:spTgt spid="7"/>
                                        </p:tgtEl>
                                        <p:attrNameLst>
                                          <p:attrName>ppt_w</p:attrName>
                                        </p:attrNameLst>
                                      </p:cBhvr>
                                      <p:tavLst>
                                        <p:tav tm="0">
                                          <p:val>
                                            <p:strVal val="#ppt_w*0.70"/>
                                          </p:val>
                                        </p:tav>
                                        <p:tav tm="100000">
                                          <p:val>
                                            <p:strVal val="#ppt_w"/>
                                          </p:val>
                                        </p:tav>
                                      </p:tavLst>
                                    </p:anim>
                                    <p:anim calcmode="lin" valueType="num">
                                      <p:cBhvr>
                                        <p:cTn id="8" dur="800" fill="hold"/>
                                        <p:tgtEl>
                                          <p:spTgt spid="7"/>
                                        </p:tgtEl>
                                        <p:attrNameLst>
                                          <p:attrName>ppt_h</p:attrName>
                                        </p:attrNameLst>
                                      </p:cBhvr>
                                      <p:tavLst>
                                        <p:tav tm="0">
                                          <p:val>
                                            <p:strVal val="#ppt_h"/>
                                          </p:val>
                                        </p:tav>
                                        <p:tav tm="100000">
                                          <p:val>
                                            <p:strVal val="#ppt_h"/>
                                          </p:val>
                                        </p:tav>
                                      </p:tavLst>
                                    </p:anim>
                                    <p:animEffect transition="in" filter="fade">
                                      <p:cBhvr>
                                        <p:cTn id="9" dur="8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800" fill="hold"/>
                                        <p:tgtEl>
                                          <p:spTgt spid="8"/>
                                        </p:tgtEl>
                                        <p:attrNameLst>
                                          <p:attrName>ppt_w</p:attrName>
                                        </p:attrNameLst>
                                      </p:cBhvr>
                                      <p:tavLst>
                                        <p:tav tm="0">
                                          <p:val>
                                            <p:strVal val="#ppt_w*0.70"/>
                                          </p:val>
                                        </p:tav>
                                        <p:tav tm="100000">
                                          <p:val>
                                            <p:strVal val="#ppt_w"/>
                                          </p:val>
                                        </p:tav>
                                      </p:tavLst>
                                    </p:anim>
                                    <p:anim calcmode="lin" valueType="num">
                                      <p:cBhvr>
                                        <p:cTn id="15" dur="800" fill="hold"/>
                                        <p:tgtEl>
                                          <p:spTgt spid="8"/>
                                        </p:tgtEl>
                                        <p:attrNameLst>
                                          <p:attrName>ppt_h</p:attrName>
                                        </p:attrNameLst>
                                      </p:cBhvr>
                                      <p:tavLst>
                                        <p:tav tm="0">
                                          <p:val>
                                            <p:strVal val="#ppt_h"/>
                                          </p:val>
                                        </p:tav>
                                        <p:tav tm="100000">
                                          <p:val>
                                            <p:strVal val="#ppt_h"/>
                                          </p:val>
                                        </p:tav>
                                      </p:tavLst>
                                    </p:anim>
                                    <p:animEffect transition="in" filter="fade">
                                      <p:cBhvr>
                                        <p:cTn id="16" dur="8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800" fill="hold"/>
                                        <p:tgtEl>
                                          <p:spTgt spid="9"/>
                                        </p:tgtEl>
                                        <p:attrNameLst>
                                          <p:attrName>ppt_w</p:attrName>
                                        </p:attrNameLst>
                                      </p:cBhvr>
                                      <p:tavLst>
                                        <p:tav tm="0">
                                          <p:val>
                                            <p:strVal val="#ppt_w*0.70"/>
                                          </p:val>
                                        </p:tav>
                                        <p:tav tm="100000">
                                          <p:val>
                                            <p:strVal val="#ppt_w"/>
                                          </p:val>
                                        </p:tav>
                                      </p:tavLst>
                                    </p:anim>
                                    <p:anim calcmode="lin" valueType="num">
                                      <p:cBhvr>
                                        <p:cTn id="22" dur="800" fill="hold"/>
                                        <p:tgtEl>
                                          <p:spTgt spid="9"/>
                                        </p:tgtEl>
                                        <p:attrNameLst>
                                          <p:attrName>ppt_h</p:attrName>
                                        </p:attrNameLst>
                                      </p:cBhvr>
                                      <p:tavLst>
                                        <p:tav tm="0">
                                          <p:val>
                                            <p:strVal val="#ppt_h"/>
                                          </p:val>
                                        </p:tav>
                                        <p:tav tm="100000">
                                          <p:val>
                                            <p:strVal val="#ppt_h"/>
                                          </p:val>
                                        </p:tav>
                                      </p:tavLst>
                                    </p:anim>
                                    <p:animEffect transition="in" filter="fade">
                                      <p:cBhvr>
                                        <p:cTn id="23" dur="8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style.rotation</p:attrName>
                                        </p:attrNameLst>
                                      </p:cBhvr>
                                      <p:tavLst>
                                        <p:tav tm="0">
                                          <p:val>
                                            <p:fltVal val="90"/>
                                          </p:val>
                                        </p:tav>
                                        <p:tav tm="100000">
                                          <p:val>
                                            <p:fltVal val="0"/>
                                          </p:val>
                                        </p:tav>
                                      </p:tavLst>
                                    </p:anim>
                                    <p:animEffect transition="in" filter="fade">
                                      <p:cBhvr>
                                        <p:cTn id="31" dur="1000"/>
                                        <p:tgtEl>
                                          <p:spTgt spid="10"/>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anim calcmode="lin" valueType="num">
                                      <p:cBhvr>
                                        <p:cTn id="36" dur="1000" fill="hold"/>
                                        <p:tgtEl>
                                          <p:spTgt spid="12"/>
                                        </p:tgtEl>
                                        <p:attrNameLst>
                                          <p:attrName>style.rotation</p:attrName>
                                        </p:attrNameLst>
                                      </p:cBhvr>
                                      <p:tavLst>
                                        <p:tav tm="0">
                                          <p:val>
                                            <p:fltVal val="90"/>
                                          </p:val>
                                        </p:tav>
                                        <p:tav tm="100000">
                                          <p:val>
                                            <p:fltVal val="0"/>
                                          </p:val>
                                        </p:tav>
                                      </p:tavLst>
                                    </p:anim>
                                    <p:animEffect transition="in" filter="fade">
                                      <p:cBhvr>
                                        <p:cTn id="37" dur="1000"/>
                                        <p:tgtEl>
                                          <p:spTgt spid="12"/>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000" fill="hold"/>
                                        <p:tgtEl>
                                          <p:spTgt spid="13"/>
                                        </p:tgtEl>
                                        <p:attrNameLst>
                                          <p:attrName>ppt_w</p:attrName>
                                        </p:attrNameLst>
                                      </p:cBhvr>
                                      <p:tavLst>
                                        <p:tav tm="0">
                                          <p:val>
                                            <p:fltVal val="0"/>
                                          </p:val>
                                        </p:tav>
                                        <p:tav tm="100000">
                                          <p:val>
                                            <p:strVal val="#ppt_w"/>
                                          </p:val>
                                        </p:tav>
                                      </p:tavLst>
                                    </p:anim>
                                    <p:anim calcmode="lin" valueType="num">
                                      <p:cBhvr>
                                        <p:cTn id="41" dur="1000" fill="hold"/>
                                        <p:tgtEl>
                                          <p:spTgt spid="13"/>
                                        </p:tgtEl>
                                        <p:attrNameLst>
                                          <p:attrName>ppt_h</p:attrName>
                                        </p:attrNameLst>
                                      </p:cBhvr>
                                      <p:tavLst>
                                        <p:tav tm="0">
                                          <p:val>
                                            <p:fltVal val="0"/>
                                          </p:val>
                                        </p:tav>
                                        <p:tav tm="100000">
                                          <p:val>
                                            <p:strVal val="#ppt_h"/>
                                          </p:val>
                                        </p:tav>
                                      </p:tavLst>
                                    </p:anim>
                                    <p:anim calcmode="lin" valueType="num">
                                      <p:cBhvr>
                                        <p:cTn id="42" dur="1000" fill="hold"/>
                                        <p:tgtEl>
                                          <p:spTgt spid="13"/>
                                        </p:tgtEl>
                                        <p:attrNameLst>
                                          <p:attrName>style.rotation</p:attrName>
                                        </p:attrNameLst>
                                      </p:cBhvr>
                                      <p:tavLst>
                                        <p:tav tm="0">
                                          <p:val>
                                            <p:fltVal val="90"/>
                                          </p:val>
                                        </p:tav>
                                        <p:tav tm="100000">
                                          <p:val>
                                            <p:fltVal val="0"/>
                                          </p:val>
                                        </p:tav>
                                      </p:tavLst>
                                    </p:anim>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0101" y="652842"/>
            <a:ext cx="7467600" cy="1000132"/>
          </a:xfrm>
        </p:spPr>
        <p:txBody>
          <a:bodyPr>
            <a:noAutofit/>
          </a:bodyPr>
          <a:lstStyle/>
          <a:p>
            <a:pPr lvl="0" algn="ctr"/>
            <a:r>
              <a:rPr lang="fr-FR" sz="3000" b="1" dirty="0">
                <a:solidFill>
                  <a:srgbClr val="FF9900"/>
                </a:solidFill>
                <a:latin typeface="Times New Roman" panose="02020603050405020304" pitchFamily="18" charset="0"/>
                <a:cs typeface="Times New Roman" panose="02020603050405020304" pitchFamily="18" charset="0"/>
              </a:rPr>
              <a:t>2. Evaluation </a:t>
            </a:r>
            <a:r>
              <a:rPr lang="fr-FR" sz="3000" b="1" dirty="0" smtClean="0">
                <a:solidFill>
                  <a:srgbClr val="FF9900"/>
                </a:solidFill>
                <a:latin typeface="Times New Roman" panose="02020603050405020304" pitchFamily="18" charset="0"/>
                <a:cs typeface="Times New Roman" panose="02020603050405020304" pitchFamily="18" charset="0"/>
              </a:rPr>
              <a:t>of </a:t>
            </a:r>
            <a:r>
              <a:rPr lang="fr-FR" sz="3000" b="1" dirty="0" err="1" smtClean="0">
                <a:solidFill>
                  <a:srgbClr val="FF9900"/>
                </a:solidFill>
                <a:latin typeface="Times New Roman" panose="02020603050405020304" pitchFamily="18" charset="0"/>
                <a:cs typeface="Times New Roman" panose="02020603050405020304" pitchFamily="18" charset="0"/>
              </a:rPr>
              <a:t>scolicidal</a:t>
            </a:r>
            <a:r>
              <a:rPr lang="fr-FR" sz="3000" b="1" dirty="0" smtClean="0">
                <a:solidFill>
                  <a:srgbClr val="FF9900"/>
                </a:solidFill>
                <a:latin typeface="Times New Roman" panose="02020603050405020304" pitchFamily="18" charset="0"/>
                <a:cs typeface="Times New Roman" panose="02020603050405020304" pitchFamily="18" charset="0"/>
              </a:rPr>
              <a:t> </a:t>
            </a:r>
            <a:r>
              <a:rPr lang="fr-FR" sz="3000" b="1" dirty="0" err="1" smtClean="0">
                <a:solidFill>
                  <a:srgbClr val="FF9900"/>
                </a:solidFill>
                <a:latin typeface="Times New Roman" panose="02020603050405020304" pitchFamily="18" charset="0"/>
                <a:cs typeface="Times New Roman" panose="02020603050405020304" pitchFamily="18" charset="0"/>
              </a:rPr>
              <a:t>activity</a:t>
            </a:r>
            <a:r>
              <a:rPr lang="fr-FR" sz="3000" b="1" dirty="0" smtClean="0">
                <a:solidFill>
                  <a:srgbClr val="FF9900"/>
                </a:solidFill>
                <a:latin typeface="Times New Roman" panose="02020603050405020304" pitchFamily="18" charset="0"/>
                <a:cs typeface="Times New Roman" panose="02020603050405020304" pitchFamily="18" charset="0"/>
              </a:rPr>
              <a:t> of </a:t>
            </a:r>
            <a:r>
              <a:rPr lang="fr-FR" sz="3000" b="1" dirty="0" err="1" smtClean="0">
                <a:solidFill>
                  <a:srgbClr val="FF9900"/>
                </a:solidFill>
                <a:latin typeface="Times New Roman" panose="02020603050405020304" pitchFamily="18" charset="0"/>
                <a:cs typeface="Times New Roman" panose="02020603050405020304" pitchFamily="18" charset="0"/>
              </a:rPr>
              <a:t>some</a:t>
            </a:r>
            <a:r>
              <a:rPr lang="fr-FR" sz="3000" b="1" dirty="0" smtClean="0">
                <a:solidFill>
                  <a:srgbClr val="FF9900"/>
                </a:solidFill>
                <a:latin typeface="Times New Roman" panose="02020603050405020304" pitchFamily="18" charset="0"/>
                <a:cs typeface="Times New Roman" panose="02020603050405020304" pitchFamily="18" charset="0"/>
              </a:rPr>
              <a:t> </a:t>
            </a:r>
            <a:r>
              <a:rPr lang="fr-FR" sz="3000" b="1" dirty="0" err="1" smtClean="0">
                <a:solidFill>
                  <a:srgbClr val="FF9900"/>
                </a:solidFill>
                <a:latin typeface="Times New Roman" panose="02020603050405020304" pitchFamily="18" charset="0"/>
                <a:cs typeface="Times New Roman" panose="02020603050405020304" pitchFamily="18" charset="0"/>
              </a:rPr>
              <a:t>drugs</a:t>
            </a:r>
            <a:r>
              <a:rPr lang="fr-FR" sz="3000" b="1" dirty="0" smtClean="0">
                <a:solidFill>
                  <a:srgbClr val="FF9900"/>
                </a:solidFill>
                <a:latin typeface="Times New Roman" panose="02020603050405020304" pitchFamily="18" charset="0"/>
                <a:cs typeface="Times New Roman" panose="02020603050405020304" pitchFamily="18" charset="0"/>
              </a:rPr>
              <a:t> </a:t>
            </a:r>
            <a:r>
              <a:rPr lang="fr-FR" sz="2800" b="1" dirty="0">
                <a:solidFill>
                  <a:srgbClr val="FF9900"/>
                </a:solidFill>
              </a:rPr>
              <a:t/>
            </a:r>
            <a:br>
              <a:rPr lang="fr-FR" sz="2800" b="1" dirty="0">
                <a:solidFill>
                  <a:srgbClr val="FF9900"/>
                </a:solidFill>
              </a:rPr>
            </a:br>
            <a:endParaRPr lang="fr-FR" sz="2800" b="1" dirty="0">
              <a:solidFill>
                <a:srgbClr val="FF9900"/>
              </a:solidFill>
            </a:endParaRPr>
          </a:p>
        </p:txBody>
      </p:sp>
      <p:sp>
        <p:nvSpPr>
          <p:cNvPr id="3" name="Slide Number Placeholder 2"/>
          <p:cNvSpPr>
            <a:spLocks noGrp="1"/>
          </p:cNvSpPr>
          <p:nvPr>
            <p:ph type="sldNum" sz="quarter" idx="12"/>
          </p:nvPr>
        </p:nvSpPr>
        <p:spPr/>
        <p:txBody>
          <a:bodyPr/>
          <a:lstStyle/>
          <a:p>
            <a:fld id="{92FB0DC1-032F-49FA-83FC-38F41474EE37}" type="slidenum">
              <a:rPr lang="fr-FR" smtClean="0"/>
              <a:pPr/>
              <a:t>14</a:t>
            </a:fld>
            <a:endParaRPr lang="fr-FR" dirty="0"/>
          </a:p>
        </p:txBody>
      </p:sp>
      <p:sp>
        <p:nvSpPr>
          <p:cNvPr id="7" name="Ellipse 6"/>
          <p:cNvSpPr/>
          <p:nvPr/>
        </p:nvSpPr>
        <p:spPr>
          <a:xfrm>
            <a:off x="395536" y="2204864"/>
            <a:ext cx="3744416" cy="3024336"/>
          </a:xfrm>
          <a:prstGeom prst="ellipse">
            <a:avLst/>
          </a:prstGeom>
          <a:blipFill rotWithShape="0">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Ellipse 7"/>
          <p:cNvSpPr/>
          <p:nvPr/>
        </p:nvSpPr>
        <p:spPr>
          <a:xfrm>
            <a:off x="5148481" y="2204864"/>
            <a:ext cx="3743999" cy="3023999"/>
          </a:xfrm>
          <a:prstGeom prst="ellipse">
            <a:avLst/>
          </a:prstGeom>
          <a:blipFill rotWithShape="0">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Rectangle à coins arrondis 15"/>
          <p:cNvSpPr/>
          <p:nvPr/>
        </p:nvSpPr>
        <p:spPr>
          <a:xfrm>
            <a:off x="323528" y="5373216"/>
            <a:ext cx="3960440"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1.Preparation </a:t>
            </a:r>
            <a:r>
              <a:rPr lang="en-US" b="1" dirty="0">
                <a:solidFill>
                  <a:schemeClr val="tx1"/>
                </a:solidFill>
              </a:rPr>
              <a:t>of drug extracts laboratory of </a:t>
            </a:r>
            <a:r>
              <a:rPr lang="en-US" b="1" dirty="0" err="1">
                <a:solidFill>
                  <a:schemeClr val="tx1"/>
                </a:solidFill>
              </a:rPr>
              <a:t>pharmacognosy</a:t>
            </a:r>
            <a:endParaRPr lang="en-US" b="1" dirty="0">
              <a:solidFill>
                <a:schemeClr val="tx1"/>
              </a:solidFill>
            </a:endParaRPr>
          </a:p>
        </p:txBody>
      </p:sp>
      <p:sp>
        <p:nvSpPr>
          <p:cNvPr id="17" name="Rectangle à coins arrondis 16"/>
          <p:cNvSpPr/>
          <p:nvPr/>
        </p:nvSpPr>
        <p:spPr>
          <a:xfrm>
            <a:off x="4932040" y="5373216"/>
            <a:ext cx="4104456"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2</a:t>
            </a:r>
            <a:r>
              <a:rPr lang="en-US" b="1" dirty="0" smtClean="0">
                <a:solidFill>
                  <a:schemeClr val="tx1"/>
                </a:solidFill>
              </a:rPr>
              <a:t>.</a:t>
            </a:r>
            <a:r>
              <a:rPr lang="fr-FR" b="1" dirty="0" err="1" smtClean="0">
                <a:solidFill>
                  <a:schemeClr val="tx1"/>
                </a:solidFill>
              </a:rPr>
              <a:t>T</a:t>
            </a:r>
            <a:r>
              <a:rPr lang="en-US" b="1" dirty="0" err="1" smtClean="0">
                <a:solidFill>
                  <a:schemeClr val="tx1"/>
                </a:solidFill>
              </a:rPr>
              <a:t>est</a:t>
            </a:r>
            <a:r>
              <a:rPr lang="en-US" b="1" dirty="0" smtClean="0">
                <a:solidFill>
                  <a:schemeClr val="tx1"/>
                </a:solidFill>
              </a:rPr>
              <a:t> of </a:t>
            </a:r>
            <a:r>
              <a:rPr lang="en-US" b="1" dirty="0" smtClean="0">
                <a:solidFill>
                  <a:schemeClr val="tx1"/>
                </a:solidFill>
              </a:rPr>
              <a:t>the </a:t>
            </a:r>
            <a:r>
              <a:rPr lang="en-US" b="1" dirty="0" err="1">
                <a:solidFill>
                  <a:schemeClr val="tx1"/>
                </a:solidFill>
              </a:rPr>
              <a:t>scolicidal</a:t>
            </a:r>
            <a:r>
              <a:rPr lang="en-US" b="1" dirty="0">
                <a:solidFill>
                  <a:schemeClr val="tx1"/>
                </a:solidFill>
              </a:rPr>
              <a:t> effect of </a:t>
            </a:r>
            <a:r>
              <a:rPr lang="en-US" b="1" dirty="0" smtClean="0">
                <a:solidFill>
                  <a:schemeClr val="tx1"/>
                </a:solidFill>
              </a:rPr>
              <a:t>drugs extracts </a:t>
            </a:r>
            <a:endParaRPr lang="en-US" b="1" dirty="0" smtClean="0">
              <a:solidFill>
                <a:schemeClr val="tx1"/>
              </a:solidFill>
            </a:endParaRPr>
          </a:p>
          <a:p>
            <a:pPr algn="ctr"/>
            <a:r>
              <a:rPr lang="fr-FR" b="1" dirty="0" smtClean="0">
                <a:solidFill>
                  <a:schemeClr val="tx1"/>
                </a:solidFill>
              </a:rPr>
              <a:t>L</a:t>
            </a:r>
            <a:r>
              <a:rPr lang="en-US" b="1" dirty="0" err="1" smtClean="0">
                <a:solidFill>
                  <a:schemeClr val="tx1"/>
                </a:solidFill>
              </a:rPr>
              <a:t>aboratory</a:t>
            </a:r>
            <a:r>
              <a:rPr lang="en-US" b="1" dirty="0" smtClean="0">
                <a:solidFill>
                  <a:schemeClr val="tx1"/>
                </a:solidFill>
              </a:rPr>
              <a:t> of parasitology </a:t>
            </a:r>
            <a:endParaRPr lang="en-US" b="1" dirty="0">
              <a:solidFill>
                <a:schemeClr val="tx1"/>
              </a:solidFill>
            </a:endParaRPr>
          </a:p>
        </p:txBody>
      </p:sp>
    </p:spTree>
    <p:extLst>
      <p:ext uri="{BB962C8B-B14F-4D97-AF65-F5344CB8AC3E}">
        <p14:creationId xmlns:p14="http://schemas.microsoft.com/office/powerpoint/2010/main" val="3176683939"/>
      </p:ext>
    </p:extLst>
  </p:cSld>
  <p:clrMapOvr>
    <a:masterClrMapping/>
  </p:clrMapOvr>
  <p:transition xmlns:p14="http://schemas.microsoft.com/office/powerpoint/2010/main" spd="slow" advTm="27239">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up)">
                                      <p:cBhvr>
                                        <p:cTn id="8" dur="10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edge">
                                      <p:cBhvr>
                                        <p:cTn id="13" dur="800"/>
                                        <p:tgtEl>
                                          <p:spTgt spid="7"/>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edge">
                                      <p:cBhvr>
                                        <p:cTn id="16" dur="8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edge">
                                      <p:cBhvr>
                                        <p:cTn id="21" dur="800"/>
                                        <p:tgtEl>
                                          <p:spTgt spid="8"/>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edge">
                                      <p:cBhvr>
                                        <p:cTn id="24" dur="8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15</a:t>
            </a:fld>
            <a:endParaRPr lang="fr-FR"/>
          </a:p>
        </p:txBody>
      </p:sp>
      <p:pic>
        <p:nvPicPr>
          <p:cNvPr id="5" name="Image 4" descr="our-ai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77" y="28338"/>
            <a:ext cx="8964488" cy="1960502"/>
          </a:xfrm>
          <a:prstGeom prst="rect">
            <a:avLst/>
          </a:prstGeom>
        </p:spPr>
      </p:pic>
      <p:sp>
        <p:nvSpPr>
          <p:cNvPr id="6" name="Rectangle 5"/>
          <p:cNvSpPr/>
          <p:nvPr/>
        </p:nvSpPr>
        <p:spPr>
          <a:xfrm>
            <a:off x="504056" y="5733256"/>
            <a:ext cx="8460432" cy="830997"/>
          </a:xfrm>
          <a:prstGeom prst="rect">
            <a:avLst/>
          </a:prstGeom>
        </p:spPr>
        <p:txBody>
          <a:bodyPr wrap="square">
            <a:spAutoFit/>
          </a:bodyPr>
          <a:lstStyle/>
          <a:p>
            <a:pPr algn="ctr"/>
            <a:r>
              <a:rPr lang="en-US" sz="2400" b="1" dirty="0">
                <a:solidFill>
                  <a:srgbClr val="008000"/>
                </a:solidFill>
              </a:rPr>
              <a:t>F</a:t>
            </a:r>
            <a:r>
              <a:rPr lang="en-US" sz="2400" b="1" dirty="0" smtClean="0">
                <a:solidFill>
                  <a:srgbClr val="008000"/>
                </a:solidFill>
              </a:rPr>
              <a:t>ind </a:t>
            </a:r>
            <a:r>
              <a:rPr lang="en-US" sz="2400" b="1" dirty="0">
                <a:solidFill>
                  <a:srgbClr val="008000"/>
                </a:solidFill>
              </a:rPr>
              <a:t>less harmful and more effective </a:t>
            </a:r>
            <a:r>
              <a:rPr lang="en-US" sz="2400" b="1" dirty="0" err="1">
                <a:solidFill>
                  <a:srgbClr val="008000"/>
                </a:solidFill>
              </a:rPr>
              <a:t>scolicidal</a:t>
            </a:r>
            <a:r>
              <a:rPr lang="en-US" sz="2400" b="1" dirty="0">
                <a:solidFill>
                  <a:srgbClr val="008000"/>
                </a:solidFill>
              </a:rPr>
              <a:t> solutions for use in </a:t>
            </a:r>
            <a:r>
              <a:rPr lang="en-US" sz="2400" b="1" dirty="0" err="1">
                <a:solidFill>
                  <a:srgbClr val="008000"/>
                </a:solidFill>
              </a:rPr>
              <a:t>hydatid</a:t>
            </a:r>
            <a:r>
              <a:rPr lang="en-US" sz="2400" b="1" dirty="0">
                <a:solidFill>
                  <a:srgbClr val="008000"/>
                </a:solidFill>
              </a:rPr>
              <a:t> cyst surgery</a:t>
            </a:r>
          </a:p>
        </p:txBody>
      </p:sp>
      <p:pic>
        <p:nvPicPr>
          <p:cNvPr id="9" name="Image 8" descr="Hydrogen-Peroxide.jpg"/>
          <p:cNvPicPr>
            <a:picLocks/>
          </p:cNvPicPr>
          <p:nvPr/>
        </p:nvPicPr>
        <p:blipFill>
          <a:blip r:embed="rId4">
            <a:extLst>
              <a:ext uri="{28A0092B-C50C-407E-A947-70E740481C1C}">
                <a14:useLocalDpi xmlns:a14="http://schemas.microsoft.com/office/drawing/2010/main" val="0"/>
              </a:ext>
            </a:extLst>
          </a:blip>
          <a:stretch>
            <a:fillRect/>
          </a:stretch>
        </p:blipFill>
        <p:spPr>
          <a:xfrm>
            <a:off x="740544" y="2276872"/>
            <a:ext cx="3720890" cy="2736304"/>
          </a:xfrm>
          <a:prstGeom prst="rect">
            <a:avLst/>
          </a:prstGeom>
        </p:spPr>
      </p:pic>
      <p:sp>
        <p:nvSpPr>
          <p:cNvPr id="11" name="Rectangle 10"/>
          <p:cNvSpPr/>
          <p:nvPr/>
        </p:nvSpPr>
        <p:spPr>
          <a:xfrm>
            <a:off x="2972792" y="5157192"/>
            <a:ext cx="3744416" cy="461665"/>
          </a:xfrm>
          <a:prstGeom prst="rect">
            <a:avLst/>
          </a:prstGeom>
        </p:spPr>
        <p:txBody>
          <a:bodyPr wrap="square">
            <a:spAutoFit/>
          </a:bodyPr>
          <a:lstStyle/>
          <a:p>
            <a:pPr algn="ctr"/>
            <a:r>
              <a:rPr lang="en-US" sz="2400" b="1" dirty="0">
                <a:solidFill>
                  <a:srgbClr val="FF0000"/>
                </a:solidFill>
              </a:rPr>
              <a:t>chemical agents</a:t>
            </a:r>
          </a:p>
        </p:txBody>
      </p:sp>
      <p:pic>
        <p:nvPicPr>
          <p:cNvPr id="2" name="Image 1" descr="side effects .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1024" y="2204864"/>
            <a:ext cx="3327400" cy="2808312"/>
          </a:xfrm>
          <a:prstGeom prst="rect">
            <a:avLst/>
          </a:prstGeom>
        </p:spPr>
      </p:pic>
    </p:spTree>
    <p:extLst>
      <p:ext uri="{BB962C8B-B14F-4D97-AF65-F5344CB8AC3E}">
        <p14:creationId xmlns:p14="http://schemas.microsoft.com/office/powerpoint/2010/main" val="2017661433"/>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80">
                                          <p:stCondLst>
                                            <p:cond delay="0"/>
                                          </p:stCondLst>
                                        </p:cTn>
                                        <p:tgtEl>
                                          <p:spTgt spid="2"/>
                                        </p:tgtEl>
                                      </p:cBhvr>
                                    </p:animEffect>
                                    <p:anim calcmode="lin" valueType="num">
                                      <p:cBhvr>
                                        <p:cTn id="2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gtEl>
                                      </p:cBhvr>
                                      <p:to x="100000" y="60000"/>
                                    </p:animScale>
                                    <p:animScale>
                                      <p:cBhvr>
                                        <p:cTn id="30" dur="166" decel="50000">
                                          <p:stCondLst>
                                            <p:cond delay="676"/>
                                          </p:stCondLst>
                                        </p:cTn>
                                        <p:tgtEl>
                                          <p:spTgt spid="2"/>
                                        </p:tgtEl>
                                      </p:cBhvr>
                                      <p:to x="100000" y="100000"/>
                                    </p:animScale>
                                    <p:animScale>
                                      <p:cBhvr>
                                        <p:cTn id="31" dur="26">
                                          <p:stCondLst>
                                            <p:cond delay="1312"/>
                                          </p:stCondLst>
                                        </p:cTn>
                                        <p:tgtEl>
                                          <p:spTgt spid="2"/>
                                        </p:tgtEl>
                                      </p:cBhvr>
                                      <p:to x="100000" y="80000"/>
                                    </p:animScale>
                                    <p:animScale>
                                      <p:cBhvr>
                                        <p:cTn id="32" dur="166" decel="50000">
                                          <p:stCondLst>
                                            <p:cond delay="1338"/>
                                          </p:stCondLst>
                                        </p:cTn>
                                        <p:tgtEl>
                                          <p:spTgt spid="2"/>
                                        </p:tgtEl>
                                      </p:cBhvr>
                                      <p:to x="100000" y="100000"/>
                                    </p:animScale>
                                    <p:animScale>
                                      <p:cBhvr>
                                        <p:cTn id="33" dur="26">
                                          <p:stCondLst>
                                            <p:cond delay="1642"/>
                                          </p:stCondLst>
                                        </p:cTn>
                                        <p:tgtEl>
                                          <p:spTgt spid="2"/>
                                        </p:tgtEl>
                                      </p:cBhvr>
                                      <p:to x="100000" y="90000"/>
                                    </p:animScale>
                                    <p:animScale>
                                      <p:cBhvr>
                                        <p:cTn id="34" dur="166" decel="50000">
                                          <p:stCondLst>
                                            <p:cond delay="1668"/>
                                          </p:stCondLst>
                                        </p:cTn>
                                        <p:tgtEl>
                                          <p:spTgt spid="2"/>
                                        </p:tgtEl>
                                      </p:cBhvr>
                                      <p:to x="100000" y="100000"/>
                                    </p:animScale>
                                    <p:animScale>
                                      <p:cBhvr>
                                        <p:cTn id="35" dur="26">
                                          <p:stCondLst>
                                            <p:cond delay="1808"/>
                                          </p:stCondLst>
                                        </p:cTn>
                                        <p:tgtEl>
                                          <p:spTgt spid="2"/>
                                        </p:tgtEl>
                                      </p:cBhvr>
                                      <p:to x="100000" y="95000"/>
                                    </p:animScale>
                                    <p:animScale>
                                      <p:cBhvr>
                                        <p:cTn id="36" dur="166" decel="50000">
                                          <p:stCondLst>
                                            <p:cond delay="1834"/>
                                          </p:stCondLst>
                                        </p:cTn>
                                        <p:tgtEl>
                                          <p:spTgt spid="2"/>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par>
                          <p:cTn id="53" fill="hold">
                            <p:stCondLst>
                              <p:cond delay="2000"/>
                            </p:stCondLst>
                            <p:childTnLst>
                              <p:par>
                                <p:cTn id="54" presetID="12" presetClass="entr" presetSubtype="4"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500"/>
                                        <p:tgtEl>
                                          <p:spTgt spid="6"/>
                                        </p:tgtEl>
                                        <p:attrNameLst>
                                          <p:attrName>ppt_y</p:attrName>
                                        </p:attrNameLst>
                                      </p:cBhvr>
                                      <p:tavLst>
                                        <p:tav tm="0">
                                          <p:val>
                                            <p:strVal val="#ppt_y+#ppt_h*1.125000"/>
                                          </p:val>
                                        </p:tav>
                                        <p:tav tm="100000">
                                          <p:val>
                                            <p:strVal val="#ppt_y"/>
                                          </p:val>
                                        </p:tav>
                                      </p:tavLst>
                                    </p:anim>
                                    <p:animEffect transition="in" filter="wipe(up)">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339752" y="25460"/>
            <a:ext cx="4752528" cy="523220"/>
          </a:xfrm>
          <a:prstGeom prst="rect">
            <a:avLst/>
          </a:prstGeom>
          <a:noFill/>
        </p:spPr>
        <p:txBody>
          <a:bodyPr wrap="square" rtlCol="0">
            <a:spAutoFit/>
          </a:bodyPr>
          <a:lstStyle/>
          <a:p>
            <a:pPr algn="ctr"/>
            <a:r>
              <a:rPr lang="en-US" sz="2800" b="1" dirty="0">
                <a:solidFill>
                  <a:srgbClr val="FF6600"/>
                </a:solidFill>
              </a:rPr>
              <a:t>Drugs tested</a:t>
            </a:r>
            <a:endParaRPr lang="fr-FR" sz="2800" b="1" dirty="0">
              <a:solidFill>
                <a:srgbClr val="FF6600"/>
              </a:solidFill>
            </a:endParaRPr>
          </a:p>
        </p:txBody>
      </p:sp>
      <p:grpSp>
        <p:nvGrpSpPr>
          <p:cNvPr id="2" name="Grouper 6"/>
          <p:cNvGrpSpPr/>
          <p:nvPr/>
        </p:nvGrpSpPr>
        <p:grpSpPr>
          <a:xfrm>
            <a:off x="1475655" y="769818"/>
            <a:ext cx="2952329" cy="2976831"/>
            <a:chOff x="1475655" y="769818"/>
            <a:chExt cx="2952329" cy="2976831"/>
          </a:xfrm>
        </p:grpSpPr>
        <p:pic>
          <p:nvPicPr>
            <p:cNvPr id="4102" name="Picture 6" descr="C:\Users\MNcomputer\Desktop\18362562_375290876201041_1822836_o.jpg"/>
            <p:cNvPicPr>
              <a:picLocks noChangeAspect="1" noChangeArrowheads="1"/>
            </p:cNvPicPr>
            <p:nvPr/>
          </p:nvPicPr>
          <p:blipFill>
            <a:blip r:embed="rId3"/>
            <a:srcRect/>
            <a:stretch>
              <a:fillRect/>
            </a:stretch>
          </p:blipFill>
          <p:spPr bwMode="auto">
            <a:xfrm>
              <a:off x="1475655" y="769818"/>
              <a:ext cx="2886708" cy="2376000"/>
            </a:xfrm>
            <a:prstGeom prst="rect">
              <a:avLst/>
            </a:prstGeom>
            <a:ln>
              <a:noFill/>
            </a:ln>
            <a:effectLst>
              <a:outerShdw blurRad="190500" algn="tl" rotWithShape="0">
                <a:srgbClr val="000000">
                  <a:alpha val="70000"/>
                </a:srgbClr>
              </a:outerShdw>
            </a:effectLst>
          </p:spPr>
        </p:pic>
        <p:sp>
          <p:nvSpPr>
            <p:cNvPr id="6" name="ZoneTexte 5"/>
            <p:cNvSpPr txBox="1"/>
            <p:nvPr/>
          </p:nvSpPr>
          <p:spPr>
            <a:xfrm>
              <a:off x="1475656" y="3284984"/>
              <a:ext cx="2952328" cy="461665"/>
            </a:xfrm>
            <a:prstGeom prst="rect">
              <a:avLst/>
            </a:prstGeom>
            <a:noFill/>
          </p:spPr>
          <p:txBody>
            <a:bodyPr wrap="square" rtlCol="0">
              <a:spAutoFit/>
            </a:bodyPr>
            <a:lstStyle/>
            <a:p>
              <a:pPr algn="ctr"/>
              <a:r>
                <a:rPr lang="fr-FR" sz="2400" b="1" dirty="0" smtClean="0">
                  <a:solidFill>
                    <a:srgbClr val="FF6600"/>
                  </a:solidFill>
                </a:rPr>
                <a:t>Ginger </a:t>
              </a:r>
              <a:endParaRPr lang="fr-FR" sz="2400" b="1" dirty="0">
                <a:solidFill>
                  <a:srgbClr val="FF6600"/>
                </a:solidFill>
              </a:endParaRPr>
            </a:p>
          </p:txBody>
        </p:sp>
      </p:grpSp>
      <p:grpSp>
        <p:nvGrpSpPr>
          <p:cNvPr id="3" name="Grouper 15"/>
          <p:cNvGrpSpPr/>
          <p:nvPr/>
        </p:nvGrpSpPr>
        <p:grpSpPr>
          <a:xfrm>
            <a:off x="1547664" y="3861048"/>
            <a:ext cx="2952328" cy="2909937"/>
            <a:chOff x="1547664" y="3861048"/>
            <a:chExt cx="2952328" cy="2909937"/>
          </a:xfrm>
        </p:grpSpPr>
        <p:pic>
          <p:nvPicPr>
            <p:cNvPr id="1026" name="Picture 2"/>
            <p:cNvPicPr>
              <a:picLocks noChangeArrowheads="1"/>
            </p:cNvPicPr>
            <p:nvPr/>
          </p:nvPicPr>
          <p:blipFill>
            <a:blip r:embed="rId4" cstate="print"/>
            <a:srcRect/>
            <a:stretch>
              <a:fillRect/>
            </a:stretch>
          </p:blipFill>
          <p:spPr bwMode="auto">
            <a:xfrm>
              <a:off x="1547664" y="3861048"/>
              <a:ext cx="2915996" cy="2376000"/>
            </a:xfrm>
            <a:prstGeom prst="rect">
              <a:avLst/>
            </a:prstGeom>
            <a:ln>
              <a:noFill/>
            </a:ln>
            <a:effectLst>
              <a:outerShdw blurRad="190500" algn="tl" rotWithShape="0">
                <a:srgbClr val="000000">
                  <a:alpha val="70000"/>
                </a:srgbClr>
              </a:outerShdw>
            </a:effectLst>
          </p:spPr>
        </p:pic>
        <p:sp>
          <p:nvSpPr>
            <p:cNvPr id="12" name="ZoneTexte 11"/>
            <p:cNvSpPr txBox="1"/>
            <p:nvPr/>
          </p:nvSpPr>
          <p:spPr>
            <a:xfrm>
              <a:off x="1547664" y="6309320"/>
              <a:ext cx="2952328" cy="461665"/>
            </a:xfrm>
            <a:prstGeom prst="rect">
              <a:avLst/>
            </a:prstGeom>
            <a:noFill/>
          </p:spPr>
          <p:txBody>
            <a:bodyPr wrap="square" rtlCol="0">
              <a:spAutoFit/>
            </a:bodyPr>
            <a:lstStyle/>
            <a:p>
              <a:pPr algn="ctr"/>
              <a:r>
                <a:rPr lang="fr-FR" sz="2400" b="1" dirty="0" err="1" smtClean="0">
                  <a:solidFill>
                    <a:srgbClr val="FF6600"/>
                  </a:solidFill>
                </a:rPr>
                <a:t>Honey</a:t>
              </a:r>
              <a:r>
                <a:rPr lang="fr-FR" sz="2400" b="1" dirty="0" smtClean="0">
                  <a:solidFill>
                    <a:srgbClr val="FF6600"/>
                  </a:solidFill>
                </a:rPr>
                <a:t> </a:t>
              </a:r>
              <a:endParaRPr lang="fr-FR" sz="2400" b="1" dirty="0">
                <a:solidFill>
                  <a:srgbClr val="FF6600"/>
                </a:solidFill>
              </a:endParaRPr>
            </a:p>
          </p:txBody>
        </p:sp>
      </p:grpSp>
      <p:grpSp>
        <p:nvGrpSpPr>
          <p:cNvPr id="4" name="Grouper 17"/>
          <p:cNvGrpSpPr/>
          <p:nvPr/>
        </p:nvGrpSpPr>
        <p:grpSpPr>
          <a:xfrm>
            <a:off x="5643571" y="3849961"/>
            <a:ext cx="2960877" cy="2921024"/>
            <a:chOff x="5643571" y="3849961"/>
            <a:chExt cx="2960877" cy="2921024"/>
          </a:xfrm>
        </p:grpSpPr>
        <p:pic>
          <p:nvPicPr>
            <p:cNvPr id="4103" name="Picture 7" descr="C:\Users\MNcomputer\Desktop\18337254_375290889534373_1447401294_n.jpg"/>
            <p:cNvPicPr>
              <a:picLocks noChangeArrowheads="1"/>
            </p:cNvPicPr>
            <p:nvPr/>
          </p:nvPicPr>
          <p:blipFill>
            <a:blip r:embed="rId5"/>
            <a:srcRect/>
            <a:stretch>
              <a:fillRect/>
            </a:stretch>
          </p:blipFill>
          <p:spPr bwMode="auto">
            <a:xfrm>
              <a:off x="5643571" y="3849961"/>
              <a:ext cx="2915996" cy="2376000"/>
            </a:xfrm>
            <a:prstGeom prst="rect">
              <a:avLst/>
            </a:prstGeom>
            <a:ln>
              <a:noFill/>
            </a:ln>
            <a:effectLst>
              <a:outerShdw blurRad="190500" algn="tl" rotWithShape="0">
                <a:srgbClr val="000000">
                  <a:alpha val="70000"/>
                </a:srgbClr>
              </a:outerShdw>
            </a:effectLst>
          </p:spPr>
        </p:pic>
        <p:sp>
          <p:nvSpPr>
            <p:cNvPr id="13" name="ZoneTexte 12"/>
            <p:cNvSpPr txBox="1"/>
            <p:nvPr/>
          </p:nvSpPr>
          <p:spPr>
            <a:xfrm>
              <a:off x="5652120" y="6309320"/>
              <a:ext cx="2952328" cy="461665"/>
            </a:xfrm>
            <a:prstGeom prst="rect">
              <a:avLst/>
            </a:prstGeom>
            <a:noFill/>
          </p:spPr>
          <p:txBody>
            <a:bodyPr wrap="square" rtlCol="0">
              <a:spAutoFit/>
            </a:bodyPr>
            <a:lstStyle/>
            <a:p>
              <a:pPr algn="ctr"/>
              <a:r>
                <a:rPr lang="fr-FR" sz="2400" b="1" dirty="0" err="1" smtClean="0">
                  <a:solidFill>
                    <a:srgbClr val="FF6600"/>
                  </a:solidFill>
                </a:rPr>
                <a:t>pomegrenate</a:t>
              </a:r>
              <a:endParaRPr lang="fr-FR" sz="2400" b="1" dirty="0">
                <a:solidFill>
                  <a:srgbClr val="FF6600"/>
                </a:solidFill>
              </a:endParaRPr>
            </a:p>
          </p:txBody>
        </p:sp>
      </p:grpSp>
      <p:grpSp>
        <p:nvGrpSpPr>
          <p:cNvPr id="7" name="Grouper 14"/>
          <p:cNvGrpSpPr/>
          <p:nvPr/>
        </p:nvGrpSpPr>
        <p:grpSpPr>
          <a:xfrm>
            <a:off x="5611258" y="764979"/>
            <a:ext cx="2993190" cy="2909662"/>
            <a:chOff x="5611258" y="764979"/>
            <a:chExt cx="2993190" cy="2909662"/>
          </a:xfrm>
        </p:grpSpPr>
        <p:sp>
          <p:nvSpPr>
            <p:cNvPr id="11" name="ZoneTexte 10"/>
            <p:cNvSpPr txBox="1"/>
            <p:nvPr/>
          </p:nvSpPr>
          <p:spPr>
            <a:xfrm>
              <a:off x="5652120" y="3212976"/>
              <a:ext cx="2952328" cy="461665"/>
            </a:xfrm>
            <a:prstGeom prst="rect">
              <a:avLst/>
            </a:prstGeom>
            <a:noFill/>
          </p:spPr>
          <p:txBody>
            <a:bodyPr wrap="square" rtlCol="0">
              <a:spAutoFit/>
            </a:bodyPr>
            <a:lstStyle/>
            <a:p>
              <a:pPr algn="ctr"/>
              <a:r>
                <a:rPr lang="fr-FR" sz="2400" b="1" dirty="0" err="1" smtClean="0">
                  <a:solidFill>
                    <a:srgbClr val="FF6600"/>
                  </a:solidFill>
                </a:rPr>
                <a:t>Garlic</a:t>
              </a:r>
              <a:r>
                <a:rPr lang="fr-FR" sz="2400" b="1" dirty="0" smtClean="0">
                  <a:solidFill>
                    <a:srgbClr val="FF6600"/>
                  </a:solidFill>
                </a:rPr>
                <a:t> </a:t>
              </a:r>
              <a:endParaRPr lang="fr-FR" sz="2400" b="1" dirty="0">
                <a:solidFill>
                  <a:srgbClr val="FF6600"/>
                </a:solidFill>
              </a:endParaRPr>
            </a:p>
          </p:txBody>
        </p:sp>
        <p:pic>
          <p:nvPicPr>
            <p:cNvPr id="14" name="Image 13" descr="ail.png"/>
            <p:cNvPicPr>
              <a:picLocks/>
            </p:cNvPicPr>
            <p:nvPr/>
          </p:nvPicPr>
          <p:blipFill>
            <a:blip r:embed="rId6">
              <a:extLst>
                <a:ext uri="{28A0092B-C50C-407E-A947-70E740481C1C}">
                  <a14:useLocalDpi xmlns:a14="http://schemas.microsoft.com/office/drawing/2010/main" val="0"/>
                </a:ext>
              </a:extLst>
            </a:blip>
            <a:stretch>
              <a:fillRect/>
            </a:stretch>
          </p:blipFill>
          <p:spPr>
            <a:xfrm>
              <a:off x="5611258" y="764979"/>
              <a:ext cx="2915996" cy="2375989"/>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353550055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000"/>
                                        <p:tgtEl>
                                          <p:spTgt spid="2"/>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childTnLst>
                          </p:cTn>
                        </p:par>
                        <p:par>
                          <p:cTn id="18" fill="hold">
                            <p:stCondLst>
                              <p:cond delay="2000"/>
                            </p:stCondLst>
                            <p:childTnLst>
                              <p:par>
                                <p:cTn id="19" presetID="21" presetClass="entr" presetSubtype="1"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heel(1)">
                                      <p:cBhvr>
                                        <p:cTn id="21" dur="1000"/>
                                        <p:tgtEl>
                                          <p:spTgt spid="3"/>
                                        </p:tgtEl>
                                      </p:cBhvr>
                                    </p:animEffect>
                                  </p:childTnLst>
                                </p:cTn>
                              </p:par>
                            </p:childTnLst>
                          </p:cTn>
                        </p:par>
                        <p:par>
                          <p:cTn id="22" fill="hold">
                            <p:stCondLst>
                              <p:cond delay="3000"/>
                            </p:stCondLst>
                            <p:childTnLst>
                              <p:par>
                                <p:cTn id="23" presetID="21"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17</a:t>
            </a:fld>
            <a:endParaRPr lang="fr-FR"/>
          </a:p>
        </p:txBody>
      </p:sp>
      <p:grpSp>
        <p:nvGrpSpPr>
          <p:cNvPr id="2" name="Grouper 7"/>
          <p:cNvGrpSpPr/>
          <p:nvPr/>
        </p:nvGrpSpPr>
        <p:grpSpPr>
          <a:xfrm>
            <a:off x="52790" y="2204864"/>
            <a:ext cx="1661118" cy="1296144"/>
            <a:chOff x="115488" y="2204864"/>
            <a:chExt cx="1661118" cy="1296144"/>
          </a:xfrm>
        </p:grpSpPr>
        <p:sp>
          <p:nvSpPr>
            <p:cNvPr id="9" name="Flèche courbée vers le bas 8"/>
            <p:cNvSpPr/>
            <p:nvPr/>
          </p:nvSpPr>
          <p:spPr>
            <a:xfrm>
              <a:off x="115488" y="2769488"/>
              <a:ext cx="1216152"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ZoneTexte 14"/>
            <p:cNvSpPr txBox="1"/>
            <p:nvPr/>
          </p:nvSpPr>
          <p:spPr>
            <a:xfrm>
              <a:off x="170202" y="2204864"/>
              <a:ext cx="1606404" cy="307777"/>
            </a:xfrm>
            <a:prstGeom prst="rect">
              <a:avLst/>
            </a:prstGeom>
            <a:noFill/>
          </p:spPr>
          <p:txBody>
            <a:bodyPr wrap="none" rtlCol="0">
              <a:spAutoFit/>
            </a:bodyPr>
            <a:lstStyle/>
            <a:p>
              <a:r>
                <a:rPr lang="fr-FR" sz="1400" b="1" dirty="0" smtClean="0">
                  <a:solidFill>
                    <a:srgbClr val="FF0000"/>
                  </a:solidFill>
                </a:rPr>
                <a:t>PROTOSCOLICES </a:t>
              </a:r>
              <a:endParaRPr lang="en-GB" sz="1400" b="1" dirty="0">
                <a:solidFill>
                  <a:srgbClr val="FF0000"/>
                </a:solidFill>
              </a:endParaRPr>
            </a:p>
          </p:txBody>
        </p:sp>
      </p:grpSp>
      <p:grpSp>
        <p:nvGrpSpPr>
          <p:cNvPr id="8" name="Grouper 9"/>
          <p:cNvGrpSpPr/>
          <p:nvPr/>
        </p:nvGrpSpPr>
        <p:grpSpPr>
          <a:xfrm>
            <a:off x="1276972" y="2204864"/>
            <a:ext cx="2498408" cy="1296144"/>
            <a:chOff x="1331640" y="2204864"/>
            <a:chExt cx="2498408" cy="1296144"/>
          </a:xfrm>
        </p:grpSpPr>
        <p:sp>
          <p:nvSpPr>
            <p:cNvPr id="12" name="Flèche courbée vers la droite 11"/>
            <p:cNvSpPr/>
            <p:nvPr/>
          </p:nvSpPr>
          <p:spPr>
            <a:xfrm rot="5400000">
              <a:off x="1573956" y="2527172"/>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ZoneTexte 15"/>
            <p:cNvSpPr txBox="1"/>
            <p:nvPr/>
          </p:nvSpPr>
          <p:spPr>
            <a:xfrm>
              <a:off x="1674340" y="2204864"/>
              <a:ext cx="2155708" cy="307777"/>
            </a:xfrm>
            <a:prstGeom prst="rect">
              <a:avLst/>
            </a:prstGeom>
            <a:noFill/>
          </p:spPr>
          <p:txBody>
            <a:bodyPr wrap="none" rtlCol="0">
              <a:spAutoFit/>
            </a:bodyPr>
            <a:lstStyle/>
            <a:p>
              <a:r>
                <a:rPr lang="fr-FR" sz="1400" b="1" dirty="0">
                  <a:solidFill>
                    <a:srgbClr val="FF0000"/>
                  </a:solidFill>
                </a:rPr>
                <a:t>SOLUTION </a:t>
              </a:r>
              <a:r>
                <a:rPr lang="fr-FR" sz="1400" b="1" dirty="0" smtClean="0">
                  <a:solidFill>
                    <a:srgbClr val="FF0000"/>
                  </a:solidFill>
                </a:rPr>
                <a:t>TO BE TESTED</a:t>
              </a:r>
              <a:endParaRPr lang="en-GB" sz="1400" b="1" dirty="0">
                <a:solidFill>
                  <a:srgbClr val="FF0000"/>
                </a:solidFill>
              </a:endParaRPr>
            </a:p>
          </p:txBody>
        </p:sp>
      </p:grpSp>
      <p:sp>
        <p:nvSpPr>
          <p:cNvPr id="18" name="Titre 1"/>
          <p:cNvSpPr>
            <a:spLocks noGrp="1"/>
          </p:cNvSpPr>
          <p:nvPr>
            <p:ph type="title"/>
          </p:nvPr>
        </p:nvSpPr>
        <p:spPr>
          <a:xfrm>
            <a:off x="1619250" y="115888"/>
            <a:ext cx="6589713" cy="1281112"/>
          </a:xfrm>
        </p:spPr>
        <p:txBody>
          <a:bodyPr>
            <a:normAutofit/>
          </a:bodyPr>
          <a:lstStyle/>
          <a:p>
            <a:pPr algn="ctr"/>
            <a:r>
              <a:rPr lang="en-US" sz="3200" b="1" dirty="0" smtClean="0">
                <a:solidFill>
                  <a:srgbClr val="FF0000"/>
                </a:solidFill>
                <a:latin typeface="Times New Roman" panose="02020603050405020304" pitchFamily="18" charset="0"/>
                <a:cs typeface="Times New Roman" panose="02020603050405020304" pitchFamily="18" charset="0"/>
              </a:rPr>
              <a:t>Effectiveness </a:t>
            </a:r>
            <a:r>
              <a:rPr lang="en-US" sz="3200" b="1" dirty="0">
                <a:solidFill>
                  <a:srgbClr val="FF0000"/>
                </a:solidFill>
                <a:latin typeface="Times New Roman" panose="02020603050405020304" pitchFamily="18" charset="0"/>
                <a:cs typeface="Times New Roman" panose="02020603050405020304" pitchFamily="18" charset="0"/>
              </a:rPr>
              <a:t>of extracts on </a:t>
            </a:r>
            <a:r>
              <a:rPr lang="en-US" sz="3200" b="1" dirty="0" err="1">
                <a:solidFill>
                  <a:srgbClr val="FF0000"/>
                </a:solidFill>
                <a:latin typeface="Times New Roman" panose="02020603050405020304" pitchFamily="18" charset="0"/>
                <a:cs typeface="Times New Roman" panose="02020603050405020304" pitchFamily="18" charset="0"/>
              </a:rPr>
              <a:t>protoscolices</a:t>
            </a:r>
            <a:endParaRPr lang="fr-FR" sz="3200" b="1" dirty="0">
              <a:solidFill>
                <a:srgbClr val="FF0000"/>
              </a:solidFill>
              <a:latin typeface="Times New Roman" panose="02020603050405020304" pitchFamily="18" charset="0"/>
              <a:cs typeface="Times New Roman" panose="02020603050405020304" pitchFamily="18" charset="0"/>
            </a:endParaRPr>
          </a:p>
        </p:txBody>
      </p:sp>
      <p:pic>
        <p:nvPicPr>
          <p:cNvPr id="3" name="Image 2" descr="tube.gif"/>
          <p:cNvPicPr>
            <a:picLocks noChangeAspect="1"/>
          </p:cNvPicPr>
          <p:nvPr/>
        </p:nvPicPr>
        <p:blipFill rotWithShape="1">
          <a:blip r:embed="rId3">
            <a:extLst>
              <a:ext uri="{28A0092B-C50C-407E-A947-70E740481C1C}">
                <a14:useLocalDpi xmlns:a14="http://schemas.microsoft.com/office/drawing/2010/main" val="0"/>
              </a:ext>
            </a:extLst>
          </a:blip>
          <a:srcRect l="15372" b="3288"/>
          <a:stretch/>
        </p:blipFill>
        <p:spPr>
          <a:xfrm>
            <a:off x="323528" y="3631614"/>
            <a:ext cx="2282452" cy="2173650"/>
          </a:xfrm>
          <a:prstGeom prst="rect">
            <a:avLst/>
          </a:prstGeom>
        </p:spPr>
      </p:pic>
      <p:grpSp>
        <p:nvGrpSpPr>
          <p:cNvPr id="10" name="Grouper 10"/>
          <p:cNvGrpSpPr/>
          <p:nvPr/>
        </p:nvGrpSpPr>
        <p:grpSpPr>
          <a:xfrm>
            <a:off x="1835696" y="4077072"/>
            <a:ext cx="3672408" cy="995002"/>
            <a:chOff x="1835696" y="4077072"/>
            <a:chExt cx="3672408" cy="995002"/>
          </a:xfrm>
        </p:grpSpPr>
        <p:sp>
          <p:nvSpPr>
            <p:cNvPr id="5" name="ZoneTexte 4"/>
            <p:cNvSpPr txBox="1"/>
            <p:nvPr/>
          </p:nvSpPr>
          <p:spPr>
            <a:xfrm>
              <a:off x="1907704" y="4077072"/>
              <a:ext cx="3456384" cy="400110"/>
            </a:xfrm>
            <a:prstGeom prst="rect">
              <a:avLst/>
            </a:prstGeom>
            <a:noFill/>
          </p:spPr>
          <p:txBody>
            <a:bodyPr wrap="square" rtlCol="0">
              <a:spAutoFit/>
            </a:bodyPr>
            <a:lstStyle/>
            <a:p>
              <a:r>
                <a:rPr lang="fr-FR" sz="2000" dirty="0">
                  <a:solidFill>
                    <a:srgbClr val="FF0000"/>
                  </a:solidFill>
                </a:rPr>
                <a:t>Incubation </a:t>
              </a:r>
              <a:r>
                <a:rPr lang="fr-FR" sz="2000" dirty="0" err="1" smtClean="0">
                  <a:solidFill>
                    <a:srgbClr val="FF0000"/>
                  </a:solidFill>
                </a:rPr>
                <a:t>at</a:t>
              </a:r>
              <a:r>
                <a:rPr lang="fr-FR" sz="2000" dirty="0" smtClean="0">
                  <a:solidFill>
                    <a:srgbClr val="FF0000"/>
                  </a:solidFill>
                </a:rPr>
                <a:t> </a:t>
              </a:r>
              <a:r>
                <a:rPr lang="fr-FR" sz="2000" dirty="0">
                  <a:solidFill>
                    <a:srgbClr val="FF0000"/>
                  </a:solidFill>
                </a:rPr>
                <a:t>37°c</a:t>
              </a:r>
            </a:p>
          </p:txBody>
        </p:sp>
        <p:sp>
          <p:nvSpPr>
            <p:cNvPr id="6" name="Flèche vers la droite 5"/>
            <p:cNvSpPr/>
            <p:nvPr/>
          </p:nvSpPr>
          <p:spPr>
            <a:xfrm>
              <a:off x="1835696" y="4496010"/>
              <a:ext cx="3672408" cy="5760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7" name="Image 6" descr="temps.jpg"/>
          <p:cNvPicPr>
            <a:picLocks noChangeAspect="1"/>
          </p:cNvPicPr>
          <p:nvPr/>
        </p:nvPicPr>
        <p:blipFill rotWithShape="1">
          <a:blip r:embed="rId4" cstate="print">
            <a:extLst>
              <a:ext uri="{28A0092B-C50C-407E-A947-70E740481C1C}">
                <a14:useLocalDpi xmlns:a14="http://schemas.microsoft.com/office/drawing/2010/main" val="0"/>
              </a:ext>
            </a:extLst>
          </a:blip>
          <a:srcRect t="-2383" r="7098" b="1"/>
          <a:stretch/>
        </p:blipFill>
        <p:spPr>
          <a:xfrm>
            <a:off x="5544202" y="2736607"/>
            <a:ext cx="3528392" cy="3192723"/>
          </a:xfrm>
          <a:prstGeom prst="rect">
            <a:avLst/>
          </a:prstGeom>
        </p:spPr>
      </p:pic>
    </p:spTree>
    <p:extLst>
      <p:ext uri="{BB962C8B-B14F-4D97-AF65-F5344CB8AC3E}">
        <p14:creationId xmlns:p14="http://schemas.microsoft.com/office/powerpoint/2010/main" val="2908639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1000"/>
                                        <p:tgtEl>
                                          <p:spTgt spid="3"/>
                                        </p:tgtEl>
                                      </p:cBhvr>
                                    </p:animEffect>
                                  </p:childTnLst>
                                </p:cTn>
                              </p:par>
                            </p:childTnLst>
                          </p:cTn>
                        </p:par>
                        <p:par>
                          <p:cTn id="13" fill="hold">
                            <p:stCondLst>
                              <p:cond delay="1500"/>
                            </p:stCondLst>
                            <p:childTnLst>
                              <p:par>
                                <p:cTn id="14" presetID="37"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900" decel="100000" fill="hold"/>
                                        <p:tgtEl>
                                          <p:spTgt spid="2"/>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20" fill="hold">
                            <p:stCondLst>
                              <p:cond delay="2500"/>
                            </p:stCondLst>
                            <p:childTnLst>
                              <p:par>
                                <p:cTn id="21" presetID="37"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900" decel="100000" fill="hold"/>
                                        <p:tgtEl>
                                          <p:spTgt spid="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16" presetClass="entr" presetSubtype="21"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8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11229" y="624110"/>
            <a:ext cx="8023172" cy="1280890"/>
          </a:xfrm>
        </p:spPr>
        <p:txBody>
          <a:bodyPr>
            <a:normAutofit/>
          </a:bodyPr>
          <a:lstStyle/>
          <a:p>
            <a:pPr algn="ctr"/>
            <a:r>
              <a:rPr lang="fr-FR" dirty="0">
                <a:solidFill>
                  <a:srgbClr val="FF0000"/>
                </a:solidFill>
              </a:rPr>
              <a:t> </a:t>
            </a:r>
            <a:r>
              <a:rPr lang="fr-FR" b="1" dirty="0" err="1" smtClean="0">
                <a:solidFill>
                  <a:srgbClr val="FF0000"/>
                </a:solidFill>
                <a:latin typeface="Times New Roman" panose="02020603050405020304" pitchFamily="18" charset="0"/>
                <a:cs typeface="Times New Roman" panose="02020603050405020304" pitchFamily="18" charset="0"/>
              </a:rPr>
              <a:t>Viability</a:t>
            </a:r>
            <a:r>
              <a:rPr lang="fr-FR" b="1" dirty="0" smtClean="0">
                <a:solidFill>
                  <a:srgbClr val="FF0000"/>
                </a:solidFill>
                <a:latin typeface="Times New Roman" panose="02020603050405020304" pitchFamily="18" charset="0"/>
                <a:cs typeface="Times New Roman" panose="02020603050405020304" pitchFamily="18" charset="0"/>
              </a:rPr>
              <a:t> test </a:t>
            </a:r>
            <a:r>
              <a:rPr lang="fr-FR" b="1" dirty="0"/>
              <a:t/>
            </a:r>
            <a:br>
              <a:rPr lang="fr-FR" b="1" dirty="0"/>
            </a:br>
            <a:endParaRPr lang="en-GB" dirty="0"/>
          </a:p>
        </p:txBody>
      </p:sp>
      <p:pic>
        <p:nvPicPr>
          <p:cNvPr id="3074" name="Picture 2" descr="G:\P70315-151115.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1916832"/>
            <a:ext cx="3816424" cy="3888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5" name="Picture 3" descr="G:\P70208-14173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1898022"/>
            <a:ext cx="3744416" cy="3888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2FB0DC1-032F-49FA-83FC-38F41474EE37}" type="slidenum">
              <a:rPr lang="fr-FR" smtClean="0"/>
              <a:pPr/>
              <a:t>18</a:t>
            </a:fld>
            <a:endParaRPr lang="fr-FR"/>
          </a:p>
        </p:txBody>
      </p:sp>
      <p:sp>
        <p:nvSpPr>
          <p:cNvPr id="5" name="Rectangle à coins arrondis 4"/>
          <p:cNvSpPr/>
          <p:nvPr/>
        </p:nvSpPr>
        <p:spPr>
          <a:xfrm>
            <a:off x="857224" y="5949280"/>
            <a:ext cx="3456384" cy="648072"/>
          </a:xfrm>
          <a:prstGeom prst="roundRect">
            <a:avLst/>
          </a:prstGeom>
          <a:solidFill>
            <a:srgbClr val="FFFFFF"/>
          </a:solid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err="1" smtClean="0">
                <a:solidFill>
                  <a:schemeClr val="tx1"/>
                </a:solidFill>
              </a:rPr>
              <a:t>Couloured</a:t>
            </a:r>
            <a:r>
              <a:rPr lang="fr-FR" sz="2800" b="1" dirty="0" smtClean="0">
                <a:solidFill>
                  <a:srgbClr val="FF0000"/>
                </a:solidFill>
              </a:rPr>
              <a:t> Dead</a:t>
            </a:r>
            <a:endParaRPr lang="fr-FR" sz="2800" b="1" dirty="0">
              <a:solidFill>
                <a:srgbClr val="FF0000"/>
              </a:solidFill>
            </a:endParaRPr>
          </a:p>
        </p:txBody>
      </p:sp>
      <p:sp>
        <p:nvSpPr>
          <p:cNvPr id="8" name="Rectangle à coins arrondis 7"/>
          <p:cNvSpPr/>
          <p:nvPr/>
        </p:nvSpPr>
        <p:spPr>
          <a:xfrm>
            <a:off x="5116144" y="5949280"/>
            <a:ext cx="3704328" cy="648072"/>
          </a:xfrm>
          <a:prstGeom prst="roundRect">
            <a:avLst/>
          </a:prstGeom>
          <a:solidFill>
            <a:srgbClr val="FFFFFF"/>
          </a:solid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800" b="1" dirty="0" err="1" smtClean="0">
                <a:solidFill>
                  <a:srgbClr val="000000"/>
                </a:solidFill>
              </a:rPr>
              <a:t>Incouloured</a:t>
            </a:r>
            <a:r>
              <a:rPr lang="fr-FR" sz="2800" b="1" dirty="0" smtClean="0">
                <a:solidFill>
                  <a:srgbClr val="008000"/>
                </a:solidFill>
              </a:rPr>
              <a:t> Viable</a:t>
            </a:r>
            <a:endParaRPr lang="fr-FR" sz="2800" b="1" dirty="0">
              <a:solidFill>
                <a:srgbClr val="008000"/>
              </a:solidFill>
            </a:endParaRPr>
          </a:p>
        </p:txBody>
      </p:sp>
    </p:spTree>
    <p:extLst>
      <p:ext uri="{BB962C8B-B14F-4D97-AF65-F5344CB8AC3E}">
        <p14:creationId xmlns:p14="http://schemas.microsoft.com/office/powerpoint/2010/main" val="1324316556"/>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00"/>
                                        <p:tgtEl>
                                          <p:spTgt spid="4"/>
                                        </p:tgtEl>
                                        <p:attrNameLst>
                                          <p:attrName>ppt_y</p:attrName>
                                        </p:attrNameLst>
                                      </p:cBhvr>
                                      <p:tavLst>
                                        <p:tav tm="0">
                                          <p:val>
                                            <p:strVal val="#ppt_y+#ppt_h*1.125000"/>
                                          </p:val>
                                        </p:tav>
                                        <p:tav tm="100000">
                                          <p:val>
                                            <p:strVal val="#ppt_y"/>
                                          </p:val>
                                        </p:tav>
                                      </p:tavLst>
                                    </p:anim>
                                    <p:animEffect transition="in" filter="wipe(up)">
                                      <p:cBhvr>
                                        <p:cTn id="8" dur="6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p:cTn id="13" dur="500" fill="hold"/>
                                        <p:tgtEl>
                                          <p:spTgt spid="3074"/>
                                        </p:tgtEl>
                                        <p:attrNameLst>
                                          <p:attrName>ppt_w</p:attrName>
                                        </p:attrNameLst>
                                      </p:cBhvr>
                                      <p:tavLst>
                                        <p:tav tm="0">
                                          <p:val>
                                            <p:fltVal val="0"/>
                                          </p:val>
                                        </p:tav>
                                        <p:tav tm="100000">
                                          <p:val>
                                            <p:strVal val="#ppt_w"/>
                                          </p:val>
                                        </p:tav>
                                      </p:tavLst>
                                    </p:anim>
                                    <p:anim calcmode="lin" valueType="num">
                                      <p:cBhvr>
                                        <p:cTn id="14" dur="500" fill="hold"/>
                                        <p:tgtEl>
                                          <p:spTgt spid="3074"/>
                                        </p:tgtEl>
                                        <p:attrNameLst>
                                          <p:attrName>ppt_h</p:attrName>
                                        </p:attrNameLst>
                                      </p:cBhvr>
                                      <p:tavLst>
                                        <p:tav tm="0">
                                          <p:val>
                                            <p:fltVal val="0"/>
                                          </p:val>
                                        </p:tav>
                                        <p:tav tm="100000">
                                          <p:val>
                                            <p:strVal val="#ppt_h"/>
                                          </p:val>
                                        </p:tav>
                                      </p:tavLst>
                                    </p:anim>
                                    <p:animEffect transition="in" filter="fade">
                                      <p:cBhvr>
                                        <p:cTn id="15" dur="500"/>
                                        <p:tgtEl>
                                          <p:spTgt spid="307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075"/>
                                        </p:tgtEl>
                                        <p:attrNameLst>
                                          <p:attrName>style.visibility</p:attrName>
                                        </p:attrNameLst>
                                      </p:cBhvr>
                                      <p:to>
                                        <p:strVal val="visible"/>
                                      </p:to>
                                    </p:set>
                                    <p:anim calcmode="lin" valueType="num">
                                      <p:cBhvr>
                                        <p:cTn id="25" dur="500" fill="hold"/>
                                        <p:tgtEl>
                                          <p:spTgt spid="3075"/>
                                        </p:tgtEl>
                                        <p:attrNameLst>
                                          <p:attrName>ppt_w</p:attrName>
                                        </p:attrNameLst>
                                      </p:cBhvr>
                                      <p:tavLst>
                                        <p:tav tm="0">
                                          <p:val>
                                            <p:fltVal val="0"/>
                                          </p:val>
                                        </p:tav>
                                        <p:tav tm="100000">
                                          <p:val>
                                            <p:strVal val="#ppt_w"/>
                                          </p:val>
                                        </p:tav>
                                      </p:tavLst>
                                    </p:anim>
                                    <p:anim calcmode="lin" valueType="num">
                                      <p:cBhvr>
                                        <p:cTn id="26" dur="500" fill="hold"/>
                                        <p:tgtEl>
                                          <p:spTgt spid="3075"/>
                                        </p:tgtEl>
                                        <p:attrNameLst>
                                          <p:attrName>ppt_h</p:attrName>
                                        </p:attrNameLst>
                                      </p:cBhvr>
                                      <p:tavLst>
                                        <p:tav tm="0">
                                          <p:val>
                                            <p:fltVal val="0"/>
                                          </p:val>
                                        </p:tav>
                                        <p:tav tm="100000">
                                          <p:val>
                                            <p:strVal val="#ppt_h"/>
                                          </p:val>
                                        </p:tav>
                                      </p:tavLst>
                                    </p:anim>
                                    <p:animEffect transition="in" filter="fade">
                                      <p:cBhvr>
                                        <p:cTn id="27" dur="500"/>
                                        <p:tgtEl>
                                          <p:spTgt spid="307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2FB0DC1-032F-49FA-83FC-38F41474EE37}" type="slidenum">
              <a:rPr lang="fr-FR" smtClean="0"/>
              <a:pPr/>
              <a:t>19</a:t>
            </a:fld>
            <a:endParaRPr lang="fr-FR"/>
          </a:p>
        </p:txBody>
      </p:sp>
      <p:pic>
        <p:nvPicPr>
          <p:cNvPr id="7" name="Image 6" descr="resul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88" y="1628800"/>
            <a:ext cx="8748464" cy="2880320"/>
          </a:xfrm>
          <a:prstGeom prst="rect">
            <a:avLst/>
          </a:prstGeom>
        </p:spPr>
      </p:pic>
    </p:spTree>
    <p:extLst>
      <p:ext uri="{BB962C8B-B14F-4D97-AF65-F5344CB8AC3E}">
        <p14:creationId xmlns:p14="http://schemas.microsoft.com/office/powerpoint/2010/main" val="341955905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a:t>
            </a:fld>
            <a:endParaRPr lang="fr-FR"/>
          </a:p>
        </p:txBody>
      </p:sp>
      <p:pic>
        <p:nvPicPr>
          <p:cNvPr id="5" name="Image 4" descr="Algeria map.gif"/>
          <p:cNvPicPr>
            <a:picLocks/>
          </p:cNvPicPr>
          <p:nvPr/>
        </p:nvPicPr>
        <p:blipFill>
          <a:blip r:embed="rId3">
            <a:extLst>
              <a:ext uri="{28A0092B-C50C-407E-A947-70E740481C1C}">
                <a14:useLocalDpi xmlns:a14="http://schemas.microsoft.com/office/drawing/2010/main" val="0"/>
              </a:ext>
            </a:extLst>
          </a:blip>
          <a:stretch>
            <a:fillRect/>
          </a:stretch>
        </p:blipFill>
        <p:spPr>
          <a:xfrm>
            <a:off x="252000" y="1196752"/>
            <a:ext cx="8892000" cy="5255996"/>
          </a:xfrm>
          <a:prstGeom prst="rect">
            <a:avLst/>
          </a:prstGeom>
        </p:spPr>
      </p:pic>
      <p:sp>
        <p:nvSpPr>
          <p:cNvPr id="8" name="TextBox 7"/>
          <p:cNvSpPr txBox="1"/>
          <p:nvPr/>
        </p:nvSpPr>
        <p:spPr>
          <a:xfrm>
            <a:off x="152400" y="76200"/>
            <a:ext cx="6003776" cy="461665"/>
          </a:xfrm>
          <a:prstGeom prst="rect">
            <a:avLst/>
          </a:prstGeom>
          <a:noFill/>
        </p:spPr>
        <p:txBody>
          <a:bodyPr wrap="square" rtlCol="0">
            <a:spAutoFit/>
          </a:bodyPr>
          <a:lstStyle/>
          <a:p>
            <a:r>
              <a:rPr lang="en-US" sz="2400" b="1" dirty="0" smtClean="0">
                <a:solidFill>
                  <a:srgbClr val="FA0000"/>
                </a:solidFill>
              </a:rPr>
              <a:t>Location of Algeria in World </a:t>
            </a:r>
            <a:endParaRPr lang="en-US" sz="2400" b="1" dirty="0">
              <a:solidFill>
                <a:srgbClr val="FA0000"/>
              </a:solidFill>
            </a:endParaRPr>
          </a:p>
        </p:txBody>
      </p:sp>
      <p:pic>
        <p:nvPicPr>
          <p:cNvPr id="2" name="Image 1" descr="Algeria in World.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22" y="1196752"/>
            <a:ext cx="8875778" cy="5256584"/>
          </a:xfrm>
          <a:prstGeom prst="rect">
            <a:avLst/>
          </a:prstGeom>
        </p:spPr>
      </p:pic>
    </p:spTree>
    <p:extLst>
      <p:ext uri="{BB962C8B-B14F-4D97-AF65-F5344CB8AC3E}">
        <p14:creationId xmlns:p14="http://schemas.microsoft.com/office/powerpoint/2010/main" val="2341236488"/>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5"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9" y="624110"/>
            <a:ext cx="7850832" cy="1280890"/>
          </a:xfrm>
          <a:ln>
            <a:noFill/>
          </a:ln>
        </p:spPr>
        <p:txBody>
          <a:bodyPr/>
          <a:lstStyle/>
          <a:p>
            <a:pPr algn="ctr"/>
            <a:r>
              <a:rPr lang="fr-FR" b="1" dirty="0" err="1" smtClean="0">
                <a:solidFill>
                  <a:srgbClr val="FF6600"/>
                </a:solidFill>
                <a:latin typeface="Times New Roman" panose="02020603050405020304" pitchFamily="18" charset="0"/>
                <a:cs typeface="Times New Roman" panose="02020603050405020304" pitchFamily="18" charset="0"/>
              </a:rPr>
              <a:t>pomegrenate</a:t>
            </a:r>
            <a:endParaRPr lang="en-GB" dirty="0">
              <a:solidFill>
                <a:srgbClr val="FF66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92FB0DC1-032F-49FA-83FC-38F41474EE37}" type="slidenum">
              <a:rPr lang="fr-FR" smtClean="0"/>
              <a:pPr/>
              <a:t>20</a:t>
            </a:fld>
            <a:endParaRPr lang="fr-FR"/>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3945588487"/>
              </p:ext>
            </p:extLst>
          </p:nvPr>
        </p:nvGraphicFramePr>
        <p:xfrm>
          <a:off x="755576" y="2133600"/>
          <a:ext cx="7778824" cy="3812281"/>
        </p:xfrm>
        <a:graphic>
          <a:graphicData uri="http://schemas.openxmlformats.org/drawingml/2006/table">
            <a:tbl>
              <a:tblPr firstRow="1" bandRow="1">
                <a:tableStyleId>{0E3FDE45-AF77-4B5C-9715-49D594BDF05E}</a:tableStyleId>
              </a:tblPr>
              <a:tblGrid>
                <a:gridCol w="1944706">
                  <a:extLst>
                    <a:ext uri="{9D8B030D-6E8A-4147-A177-3AD203B41FA5}">
                      <a16:colId xmlns:a16="http://schemas.microsoft.com/office/drawing/2014/main" xmlns="" val="20000"/>
                    </a:ext>
                  </a:extLst>
                </a:gridCol>
                <a:gridCol w="1944706">
                  <a:extLst>
                    <a:ext uri="{9D8B030D-6E8A-4147-A177-3AD203B41FA5}">
                      <a16:colId xmlns:a16="http://schemas.microsoft.com/office/drawing/2014/main" xmlns="" val="20001"/>
                    </a:ext>
                  </a:extLst>
                </a:gridCol>
                <a:gridCol w="1944706">
                  <a:extLst>
                    <a:ext uri="{9D8B030D-6E8A-4147-A177-3AD203B41FA5}">
                      <a16:colId xmlns:a16="http://schemas.microsoft.com/office/drawing/2014/main" xmlns="" val="20002"/>
                    </a:ext>
                  </a:extLst>
                </a:gridCol>
                <a:gridCol w="1944706">
                  <a:extLst>
                    <a:ext uri="{9D8B030D-6E8A-4147-A177-3AD203B41FA5}">
                      <a16:colId xmlns:a16="http://schemas.microsoft.com/office/drawing/2014/main" xmlns="" val="20003"/>
                    </a:ext>
                  </a:extLst>
                </a:gridCol>
              </a:tblGrid>
              <a:tr h="503312">
                <a:tc>
                  <a:txBody>
                    <a:bodyPr/>
                    <a:lstStyle/>
                    <a:p>
                      <a:r>
                        <a:rPr lang="fr-FR" dirty="0"/>
                        <a:t>Concentrations</a:t>
                      </a:r>
                      <a:endParaRPr lang="en-GB" dirty="0"/>
                    </a:p>
                  </a:txBody>
                  <a:tcPr/>
                </a:tc>
                <a:tc>
                  <a:txBody>
                    <a:bodyPr/>
                    <a:lstStyle/>
                    <a:p>
                      <a:r>
                        <a:rPr lang="fr-FR" dirty="0" smtClean="0"/>
                        <a:t>test</a:t>
                      </a:r>
                      <a:endParaRPr lang="en-GB" dirty="0"/>
                    </a:p>
                  </a:txBody>
                  <a:tcPr/>
                </a:tc>
                <a:tc gridSpan="2">
                  <a:txBody>
                    <a:bodyPr/>
                    <a:lstStyle/>
                    <a:p>
                      <a:r>
                        <a:rPr lang="fr-FR" dirty="0" smtClean="0"/>
                        <a:t>%</a:t>
                      </a:r>
                      <a:r>
                        <a:rPr lang="fr-FR" baseline="0" dirty="0" smtClean="0"/>
                        <a:t> of </a:t>
                      </a:r>
                      <a:r>
                        <a:rPr lang="fr-FR" baseline="0" dirty="0" err="1" smtClean="0"/>
                        <a:t>mortality</a:t>
                      </a:r>
                      <a:r>
                        <a:rPr lang="fr-FR" baseline="0" dirty="0" smtClean="0"/>
                        <a:t> </a:t>
                      </a:r>
                      <a:r>
                        <a:rPr lang="fr-FR" baseline="0" dirty="0" err="1" smtClean="0"/>
                        <a:t>after</a:t>
                      </a:r>
                      <a:r>
                        <a:rPr lang="fr-FR" baseline="0" dirty="0" smtClean="0"/>
                        <a:t> </a:t>
                      </a:r>
                      <a:r>
                        <a:rPr lang="fr-FR" baseline="0" dirty="0" err="1" smtClean="0"/>
                        <a:t>exposure</a:t>
                      </a:r>
                      <a:r>
                        <a:rPr lang="fr-FR" baseline="0" dirty="0" smtClean="0"/>
                        <a:t> </a:t>
                      </a:r>
                      <a:endParaRPr lang="en-GB" dirty="0"/>
                    </a:p>
                  </a:txBody>
                  <a:tcPr/>
                </a:tc>
                <a:tc hMerge="1">
                  <a:txBody>
                    <a:bodyPr/>
                    <a:lstStyle/>
                    <a:p>
                      <a:endParaRPr lang="en-GB"/>
                    </a:p>
                  </a:txBody>
                  <a:tcPr/>
                </a:tc>
                <a:extLst>
                  <a:ext uri="{0D108BD9-81ED-4DB2-BD59-A6C34878D82A}">
                    <a16:rowId xmlns:a16="http://schemas.microsoft.com/office/drawing/2014/main" xmlns="" val="10000"/>
                  </a:ext>
                </a:extLst>
              </a:tr>
              <a:tr h="565770">
                <a:tc>
                  <a:txBody>
                    <a:bodyPr/>
                    <a:lstStyle/>
                    <a:p>
                      <a:endParaRPr lang="en-GB"/>
                    </a:p>
                  </a:txBody>
                  <a:tcPr/>
                </a:tc>
                <a:tc>
                  <a:txBody>
                    <a:bodyPr/>
                    <a:lstStyle/>
                    <a:p>
                      <a:endParaRPr lang="en-GB"/>
                    </a:p>
                  </a:txBody>
                  <a:tcPr/>
                </a:tc>
                <a:tc>
                  <a:txBody>
                    <a:bodyPr/>
                    <a:lstStyle/>
                    <a:p>
                      <a:r>
                        <a:rPr lang="fr-FR" b="1" dirty="0"/>
                        <a:t>10 min</a:t>
                      </a:r>
                      <a:endParaRPr lang="en-GB" b="1" dirty="0"/>
                    </a:p>
                  </a:txBody>
                  <a:tcPr/>
                </a:tc>
                <a:tc>
                  <a:txBody>
                    <a:bodyPr/>
                    <a:lstStyle/>
                    <a:p>
                      <a:r>
                        <a:rPr lang="fr-FR" b="1" dirty="0"/>
                        <a:t>30 min</a:t>
                      </a:r>
                      <a:endParaRPr lang="en-GB" b="1" dirty="0"/>
                    </a:p>
                  </a:txBody>
                  <a:tcPr/>
                </a:tc>
                <a:extLst>
                  <a:ext uri="{0D108BD9-81ED-4DB2-BD59-A6C34878D82A}">
                    <a16:rowId xmlns:a16="http://schemas.microsoft.com/office/drawing/2014/main" xmlns="" val="10001"/>
                  </a:ext>
                </a:extLst>
              </a:tr>
              <a:tr h="565770">
                <a:tc>
                  <a:txBody>
                    <a:bodyPr/>
                    <a:lstStyle/>
                    <a:p>
                      <a:r>
                        <a:rPr lang="fr-FR" b="1" dirty="0"/>
                        <a:t>10 mg/ml</a:t>
                      </a:r>
                      <a:endParaRPr lang="en-GB" b="1" dirty="0"/>
                    </a:p>
                  </a:txBody>
                  <a:tcPr/>
                </a:tc>
                <a:tc>
                  <a:txBody>
                    <a:bodyPr/>
                    <a:lstStyle/>
                    <a:p>
                      <a:r>
                        <a:rPr lang="fr-FR" dirty="0"/>
                        <a:t>1</a:t>
                      </a:r>
                    </a:p>
                    <a:p>
                      <a:r>
                        <a:rPr lang="fr-FR" dirty="0"/>
                        <a:t>2</a:t>
                      </a:r>
                    </a:p>
                    <a:p>
                      <a:r>
                        <a:rPr lang="en-US" dirty="0" smtClean="0"/>
                        <a:t>average</a:t>
                      </a:r>
                      <a:endParaRPr lang="en-GB" dirty="0"/>
                    </a:p>
                  </a:txBody>
                  <a:tcPr/>
                </a:tc>
                <a:tc>
                  <a:txBody>
                    <a:bodyPr/>
                    <a:lstStyle/>
                    <a:p>
                      <a:r>
                        <a:rPr lang="fr-FR" dirty="0"/>
                        <a:t>96.1</a:t>
                      </a:r>
                    </a:p>
                    <a:p>
                      <a:r>
                        <a:rPr lang="fr-FR" dirty="0"/>
                        <a:t>97.7</a:t>
                      </a:r>
                    </a:p>
                    <a:p>
                      <a:r>
                        <a:rPr lang="fr-FR" dirty="0"/>
                        <a:t>96.9</a:t>
                      </a:r>
                      <a:endParaRPr lang="en-GB" dirty="0"/>
                    </a:p>
                  </a:txBody>
                  <a:tcPr/>
                </a:tc>
                <a:tc>
                  <a:txBody>
                    <a:bodyPr/>
                    <a:lstStyle/>
                    <a:p>
                      <a:r>
                        <a:rPr lang="fr-FR" dirty="0"/>
                        <a:t>95.5</a:t>
                      </a:r>
                    </a:p>
                    <a:p>
                      <a:r>
                        <a:rPr lang="fr-FR" dirty="0"/>
                        <a:t>97.1</a:t>
                      </a:r>
                    </a:p>
                    <a:p>
                      <a:r>
                        <a:rPr lang="fr-FR" dirty="0"/>
                        <a:t>96.3</a:t>
                      </a:r>
                      <a:endParaRPr lang="en-GB" dirty="0"/>
                    </a:p>
                  </a:txBody>
                  <a:tcPr/>
                </a:tc>
                <a:extLst>
                  <a:ext uri="{0D108BD9-81ED-4DB2-BD59-A6C34878D82A}">
                    <a16:rowId xmlns:a16="http://schemas.microsoft.com/office/drawing/2014/main" xmlns="" val="10002"/>
                  </a:ext>
                </a:extLst>
              </a:tr>
              <a:tr h="565770">
                <a:tc>
                  <a:txBody>
                    <a:bodyPr/>
                    <a:lstStyle/>
                    <a:p>
                      <a:r>
                        <a:rPr lang="fr-FR" b="1" dirty="0"/>
                        <a:t>30 mg/ml</a:t>
                      </a:r>
                      <a:endParaRPr lang="en-GB" b="1" dirty="0"/>
                    </a:p>
                  </a:txBody>
                  <a:tcPr/>
                </a:tc>
                <a:tc>
                  <a:txBody>
                    <a:bodyPr/>
                    <a:lstStyle/>
                    <a:p>
                      <a:r>
                        <a:rPr lang="fr-FR" dirty="0"/>
                        <a:t>1</a:t>
                      </a:r>
                    </a:p>
                    <a:p>
                      <a:r>
                        <a:rPr lang="fr-FR" dirty="0"/>
                        <a:t>2</a:t>
                      </a:r>
                    </a:p>
                    <a:p>
                      <a:r>
                        <a:rPr lang="en-US" dirty="0" smtClean="0"/>
                        <a:t>average</a:t>
                      </a:r>
                      <a:endParaRPr lang="en-GB" dirty="0"/>
                    </a:p>
                  </a:txBody>
                  <a:tcPr/>
                </a:tc>
                <a:tc>
                  <a:txBody>
                    <a:bodyPr/>
                    <a:lstStyle/>
                    <a:p>
                      <a:r>
                        <a:rPr lang="fr-FR" dirty="0"/>
                        <a:t>100</a:t>
                      </a:r>
                    </a:p>
                    <a:p>
                      <a:r>
                        <a:rPr lang="fr-FR" dirty="0"/>
                        <a:t>100</a:t>
                      </a:r>
                    </a:p>
                    <a:p>
                      <a:r>
                        <a:rPr lang="fr-FR" b="1" dirty="0">
                          <a:solidFill>
                            <a:srgbClr val="FF0000"/>
                          </a:solidFill>
                        </a:rPr>
                        <a:t>100</a:t>
                      </a:r>
                      <a:endParaRPr lang="en-GB" b="1" dirty="0">
                        <a:solidFill>
                          <a:srgbClr val="FF0000"/>
                        </a:solidFill>
                      </a:endParaRPr>
                    </a:p>
                  </a:txBody>
                  <a:tcPr/>
                </a:tc>
                <a:tc>
                  <a:txBody>
                    <a:bodyPr/>
                    <a:lstStyle/>
                    <a:p>
                      <a:r>
                        <a:rPr lang="fr-FR" dirty="0"/>
                        <a:t>100</a:t>
                      </a:r>
                    </a:p>
                    <a:p>
                      <a:r>
                        <a:rPr lang="fr-FR" dirty="0"/>
                        <a:t>100</a:t>
                      </a:r>
                    </a:p>
                    <a:p>
                      <a:r>
                        <a:rPr lang="fr-FR" dirty="0">
                          <a:solidFill>
                            <a:srgbClr val="FF0000"/>
                          </a:solidFill>
                        </a:rPr>
                        <a:t>100</a:t>
                      </a:r>
                      <a:endParaRPr lang="en-GB" dirty="0">
                        <a:solidFill>
                          <a:srgbClr val="FF0000"/>
                        </a:solidFill>
                      </a:endParaRPr>
                    </a:p>
                  </a:txBody>
                  <a:tcPr/>
                </a:tc>
                <a:extLst>
                  <a:ext uri="{0D108BD9-81ED-4DB2-BD59-A6C34878D82A}">
                    <a16:rowId xmlns:a16="http://schemas.microsoft.com/office/drawing/2014/main" xmlns="" val="10003"/>
                  </a:ext>
                </a:extLst>
              </a:tr>
              <a:tr h="565770">
                <a:tc>
                  <a:txBody>
                    <a:bodyPr/>
                    <a:lstStyle/>
                    <a:p>
                      <a:r>
                        <a:rPr lang="fr-FR" b="1" dirty="0"/>
                        <a:t>50 mg/ml</a:t>
                      </a:r>
                      <a:endParaRPr lang="en-GB" b="1" dirty="0"/>
                    </a:p>
                  </a:txBody>
                  <a:tcPr/>
                </a:tc>
                <a:tc>
                  <a:txBody>
                    <a:bodyPr/>
                    <a:lstStyle/>
                    <a:p>
                      <a:r>
                        <a:rPr lang="fr-FR" dirty="0"/>
                        <a:t>1</a:t>
                      </a:r>
                    </a:p>
                    <a:p>
                      <a:r>
                        <a:rPr lang="fr-FR" dirty="0"/>
                        <a:t>2</a:t>
                      </a:r>
                    </a:p>
                    <a:p>
                      <a:r>
                        <a:rPr lang="en-US" dirty="0" smtClean="0"/>
                        <a:t>average</a:t>
                      </a:r>
                      <a:endParaRPr lang="en-GB" dirty="0"/>
                    </a:p>
                  </a:txBody>
                  <a:tcPr/>
                </a:tc>
                <a:tc>
                  <a:txBody>
                    <a:bodyPr/>
                    <a:lstStyle/>
                    <a:p>
                      <a:r>
                        <a:rPr lang="fr-FR" dirty="0"/>
                        <a:t>100</a:t>
                      </a:r>
                    </a:p>
                    <a:p>
                      <a:r>
                        <a:rPr lang="fr-FR" dirty="0"/>
                        <a:t>99.20</a:t>
                      </a:r>
                    </a:p>
                    <a:p>
                      <a:r>
                        <a:rPr lang="fr-FR" dirty="0">
                          <a:solidFill>
                            <a:srgbClr val="FF0000"/>
                          </a:solidFill>
                        </a:rPr>
                        <a:t>99.6</a:t>
                      </a:r>
                      <a:endParaRPr lang="en-GB" dirty="0">
                        <a:solidFill>
                          <a:srgbClr val="FF0000"/>
                        </a:solidFill>
                      </a:endParaRPr>
                    </a:p>
                  </a:txBody>
                  <a:tcPr/>
                </a:tc>
                <a:tc>
                  <a:txBody>
                    <a:bodyPr/>
                    <a:lstStyle/>
                    <a:p>
                      <a:r>
                        <a:rPr lang="fr-FR" dirty="0"/>
                        <a:t>100</a:t>
                      </a:r>
                    </a:p>
                    <a:p>
                      <a:r>
                        <a:rPr lang="fr-FR" dirty="0"/>
                        <a:t>100</a:t>
                      </a:r>
                    </a:p>
                    <a:p>
                      <a:r>
                        <a:rPr lang="fr-FR" dirty="0">
                          <a:solidFill>
                            <a:srgbClr val="FF0000"/>
                          </a:solidFill>
                        </a:rPr>
                        <a:t>100</a:t>
                      </a:r>
                      <a:endParaRPr lang="en-GB" dirty="0">
                        <a:solidFill>
                          <a:srgbClr val="FF0000"/>
                        </a:solidFill>
                      </a:endParaRPr>
                    </a:p>
                  </a:txBody>
                  <a:tcPr/>
                </a:tc>
                <a:extLst>
                  <a:ext uri="{0D108BD9-81ED-4DB2-BD59-A6C34878D82A}">
                    <a16:rowId xmlns:a16="http://schemas.microsoft.com/office/drawing/2014/main" xmlns="" val="10004"/>
                  </a:ext>
                </a:extLst>
              </a:tr>
            </a:tbl>
          </a:graphicData>
        </a:graphic>
      </p:graphicFrame>
      <p:sp>
        <p:nvSpPr>
          <p:cNvPr id="6" name="Ellipse 5"/>
          <p:cNvSpPr/>
          <p:nvPr/>
        </p:nvSpPr>
        <p:spPr>
          <a:xfrm>
            <a:off x="4499992" y="4725144"/>
            <a:ext cx="936104"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1592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00"/>
                                        <p:tgtEl>
                                          <p:spTgt spid="2"/>
                                        </p:tgtEl>
                                        <p:attrNameLst>
                                          <p:attrName>ppt_y</p:attrName>
                                        </p:attrNameLst>
                                      </p:cBhvr>
                                      <p:tavLst>
                                        <p:tav tm="0">
                                          <p:val>
                                            <p:strVal val="#ppt_y+#ppt_h*1.125000"/>
                                          </p:val>
                                        </p:tav>
                                        <p:tav tm="100000">
                                          <p:val>
                                            <p:strVal val="#ppt_y"/>
                                          </p:val>
                                        </p:tav>
                                      </p:tavLst>
                                    </p:anim>
                                    <p:animEffect transition="in" filter="wipe(up)">
                                      <p:cBhvr>
                                        <p:cTn id="8" dur="600"/>
                                        <p:tgtEl>
                                          <p:spTgt spid="2"/>
                                        </p:tgtEl>
                                      </p:cBhvr>
                                    </p:animEffect>
                                  </p:childTnLst>
                                </p:cTn>
                              </p:par>
                            </p:childTnLst>
                          </p:cTn>
                        </p:par>
                        <p:par>
                          <p:cTn id="9" fill="hold">
                            <p:stCondLst>
                              <p:cond delay="600"/>
                            </p:stCondLst>
                            <p:childTnLst>
                              <p:par>
                                <p:cTn id="10" presetID="5"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1000"/>
                                        <p:tgtEl>
                                          <p:spTgt spid="5"/>
                                        </p:tgtEl>
                                      </p:cBhvr>
                                    </p:animEffect>
                                  </p:childTnLst>
                                </p:cTn>
                              </p:par>
                            </p:childTnLst>
                          </p:cTn>
                        </p:par>
                        <p:par>
                          <p:cTn id="13" fill="hold">
                            <p:stCondLst>
                              <p:cond delay="1600"/>
                            </p:stCondLst>
                            <p:childTnLst>
                              <p:par>
                                <p:cTn id="14" presetID="2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1" y="624110"/>
            <a:ext cx="7922840" cy="1280890"/>
          </a:xfrm>
        </p:spPr>
        <p:txBody>
          <a:bodyPr/>
          <a:lstStyle/>
          <a:p>
            <a:pPr algn="ctr"/>
            <a:r>
              <a:rPr lang="fr-FR" b="1" dirty="0" smtClean="0">
                <a:solidFill>
                  <a:srgbClr val="FF6600"/>
                </a:solidFill>
                <a:latin typeface="Times New Roman" panose="02020603050405020304" pitchFamily="18" charset="0"/>
                <a:cs typeface="Times New Roman" panose="02020603050405020304" pitchFamily="18" charset="0"/>
              </a:rPr>
              <a:t>Ginger</a:t>
            </a:r>
            <a:endParaRPr lang="en-GB" dirty="0">
              <a:solidFill>
                <a:srgbClr val="FF6600"/>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92FB0DC1-032F-49FA-83FC-38F41474EE37}" type="slidenum">
              <a:rPr lang="fr-FR" smtClean="0"/>
              <a:pPr/>
              <a:t>21</a:t>
            </a:fld>
            <a:endParaRPr lang="fr-FR"/>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97376916"/>
              </p:ext>
            </p:extLst>
          </p:nvPr>
        </p:nvGraphicFramePr>
        <p:xfrm>
          <a:off x="827584" y="2133600"/>
          <a:ext cx="7706816" cy="4038599"/>
        </p:xfrm>
        <a:graphic>
          <a:graphicData uri="http://schemas.openxmlformats.org/drawingml/2006/table">
            <a:tbl>
              <a:tblPr firstRow="1" bandRow="1">
                <a:tableStyleId>{0E3FDE45-AF77-4B5C-9715-49D594BDF05E}</a:tableStyleId>
              </a:tblPr>
              <a:tblGrid>
                <a:gridCol w="1926704">
                  <a:extLst>
                    <a:ext uri="{9D8B030D-6E8A-4147-A177-3AD203B41FA5}">
                      <a16:colId xmlns:a16="http://schemas.microsoft.com/office/drawing/2014/main" xmlns="" val="20000"/>
                    </a:ext>
                  </a:extLst>
                </a:gridCol>
                <a:gridCol w="1926704">
                  <a:extLst>
                    <a:ext uri="{9D8B030D-6E8A-4147-A177-3AD203B41FA5}">
                      <a16:colId xmlns:a16="http://schemas.microsoft.com/office/drawing/2014/main" xmlns="" val="20001"/>
                    </a:ext>
                  </a:extLst>
                </a:gridCol>
                <a:gridCol w="1926704">
                  <a:extLst>
                    <a:ext uri="{9D8B030D-6E8A-4147-A177-3AD203B41FA5}">
                      <a16:colId xmlns:a16="http://schemas.microsoft.com/office/drawing/2014/main" xmlns="" val="20002"/>
                    </a:ext>
                  </a:extLst>
                </a:gridCol>
                <a:gridCol w="1926704">
                  <a:extLst>
                    <a:ext uri="{9D8B030D-6E8A-4147-A177-3AD203B41FA5}">
                      <a16:colId xmlns:a16="http://schemas.microsoft.com/office/drawing/2014/main" xmlns="" val="20003"/>
                    </a:ext>
                  </a:extLst>
                </a:gridCol>
              </a:tblGrid>
              <a:tr h="827906">
                <a:tc>
                  <a:txBody>
                    <a:bodyPr/>
                    <a:lstStyle/>
                    <a:p>
                      <a:r>
                        <a:rPr lang="fr-FR" dirty="0"/>
                        <a:t>Concentrations</a:t>
                      </a:r>
                      <a:endParaRPr lang="en-GB" dirty="0"/>
                    </a:p>
                  </a:txBody>
                  <a:tcPr/>
                </a:tc>
                <a:tc>
                  <a:txBody>
                    <a:bodyPr/>
                    <a:lstStyle/>
                    <a:p>
                      <a:r>
                        <a:rPr lang="fr-FR" dirty="0" smtClean="0"/>
                        <a:t>Tests</a:t>
                      </a:r>
                      <a:endParaRPr lang="en-GB" dirty="0"/>
                    </a:p>
                  </a:txBody>
                  <a:tcPr/>
                </a:tc>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a:t>
                      </a:r>
                      <a:r>
                        <a:rPr lang="fr-FR" baseline="0" dirty="0" smtClean="0"/>
                        <a:t> of </a:t>
                      </a:r>
                      <a:r>
                        <a:rPr lang="fr-FR" baseline="0" dirty="0" err="1" smtClean="0"/>
                        <a:t>mortality</a:t>
                      </a:r>
                      <a:r>
                        <a:rPr lang="fr-FR" baseline="0" dirty="0" smtClean="0"/>
                        <a:t> </a:t>
                      </a:r>
                      <a:r>
                        <a:rPr lang="fr-FR" baseline="0" dirty="0" err="1" smtClean="0"/>
                        <a:t>after</a:t>
                      </a:r>
                      <a:r>
                        <a:rPr lang="fr-FR" baseline="0" dirty="0" smtClean="0"/>
                        <a:t> </a:t>
                      </a:r>
                      <a:r>
                        <a:rPr lang="fr-FR" baseline="0" dirty="0" err="1" smtClean="0"/>
                        <a:t>exposure</a:t>
                      </a:r>
                      <a:r>
                        <a:rPr lang="fr-FR" baseline="0" dirty="0" smtClean="0"/>
                        <a:t> </a:t>
                      </a:r>
                      <a:endParaRPr lang="en-GB" dirty="0" smtClean="0"/>
                    </a:p>
                    <a:p>
                      <a:endParaRPr lang="en-GB" dirty="0"/>
                    </a:p>
                  </a:txBody>
                  <a:tcPr/>
                </a:tc>
                <a:tc hMerge="1">
                  <a:txBody>
                    <a:bodyPr/>
                    <a:lstStyle/>
                    <a:p>
                      <a:endParaRPr lang="en-GB"/>
                    </a:p>
                  </a:txBody>
                  <a:tcPr/>
                </a:tc>
                <a:extLst>
                  <a:ext uri="{0D108BD9-81ED-4DB2-BD59-A6C34878D82A}">
                    <a16:rowId xmlns:a16="http://schemas.microsoft.com/office/drawing/2014/main" xmlns="" val="10000"/>
                  </a:ext>
                </a:extLst>
              </a:tr>
              <a:tr h="467494">
                <a:tc>
                  <a:txBody>
                    <a:bodyPr/>
                    <a:lstStyle/>
                    <a:p>
                      <a:endParaRPr lang="en-GB"/>
                    </a:p>
                  </a:txBody>
                  <a:tcPr/>
                </a:tc>
                <a:tc>
                  <a:txBody>
                    <a:bodyPr/>
                    <a:lstStyle/>
                    <a:p>
                      <a:endParaRPr lang="en-GB"/>
                    </a:p>
                  </a:txBody>
                  <a:tcPr/>
                </a:tc>
                <a:tc>
                  <a:txBody>
                    <a:bodyPr/>
                    <a:lstStyle/>
                    <a:p>
                      <a:r>
                        <a:rPr lang="fr-FR" b="1" dirty="0"/>
                        <a:t>10 min</a:t>
                      </a:r>
                      <a:endParaRPr lang="en-GB" b="1" dirty="0"/>
                    </a:p>
                  </a:txBody>
                  <a:tcPr/>
                </a:tc>
                <a:tc>
                  <a:txBody>
                    <a:bodyPr/>
                    <a:lstStyle/>
                    <a:p>
                      <a:r>
                        <a:rPr lang="fr-FR" b="1" dirty="0"/>
                        <a:t>30 min</a:t>
                      </a:r>
                      <a:endParaRPr lang="en-GB" b="1" dirty="0"/>
                    </a:p>
                  </a:txBody>
                  <a:tcPr/>
                </a:tc>
                <a:extLst>
                  <a:ext uri="{0D108BD9-81ED-4DB2-BD59-A6C34878D82A}">
                    <a16:rowId xmlns:a16="http://schemas.microsoft.com/office/drawing/2014/main" xmlns="" val="10001"/>
                  </a:ext>
                </a:extLst>
              </a:tr>
              <a:tr h="827906">
                <a:tc>
                  <a:txBody>
                    <a:bodyPr/>
                    <a:lstStyle/>
                    <a:p>
                      <a:r>
                        <a:rPr lang="fr-FR" b="1" dirty="0"/>
                        <a:t>5 mg/ml</a:t>
                      </a:r>
                      <a:endParaRPr lang="en-GB" b="1" dirty="0"/>
                    </a:p>
                  </a:txBody>
                  <a:tcPr/>
                </a:tc>
                <a:tc>
                  <a:txBody>
                    <a:bodyPr/>
                    <a:lstStyle/>
                    <a:p>
                      <a:r>
                        <a:rPr lang="fr-FR" dirty="0"/>
                        <a:t>1</a:t>
                      </a:r>
                    </a:p>
                    <a:p>
                      <a:r>
                        <a:rPr lang="fr-FR" dirty="0"/>
                        <a:t>2</a:t>
                      </a:r>
                    </a:p>
                    <a:p>
                      <a:r>
                        <a:rPr lang="fr-FR" dirty="0" err="1" smtClean="0"/>
                        <a:t>Average</a:t>
                      </a:r>
                      <a:endParaRPr lang="en-GB" dirty="0"/>
                    </a:p>
                  </a:txBody>
                  <a:tcPr/>
                </a:tc>
                <a:tc>
                  <a:txBody>
                    <a:bodyPr/>
                    <a:lstStyle/>
                    <a:p>
                      <a:r>
                        <a:rPr lang="fr-FR" dirty="0"/>
                        <a:t>100</a:t>
                      </a:r>
                    </a:p>
                    <a:p>
                      <a:r>
                        <a:rPr lang="fr-FR" dirty="0"/>
                        <a:t>100</a:t>
                      </a:r>
                    </a:p>
                    <a:p>
                      <a:r>
                        <a:rPr lang="fr-FR" b="1" dirty="0">
                          <a:solidFill>
                            <a:srgbClr val="FF0000"/>
                          </a:solidFill>
                        </a:rPr>
                        <a:t>100</a:t>
                      </a:r>
                      <a:endParaRPr lang="en-GB" b="1" dirty="0">
                        <a:solidFill>
                          <a:srgbClr val="FF0000"/>
                        </a:solidFill>
                      </a:endParaRPr>
                    </a:p>
                  </a:txBody>
                  <a:tcPr/>
                </a:tc>
                <a:tc>
                  <a:txBody>
                    <a:bodyPr/>
                    <a:lstStyle/>
                    <a:p>
                      <a:r>
                        <a:rPr lang="fr-FR" dirty="0"/>
                        <a:t>100</a:t>
                      </a:r>
                    </a:p>
                    <a:p>
                      <a:r>
                        <a:rPr lang="fr-FR" dirty="0"/>
                        <a:t>100</a:t>
                      </a:r>
                    </a:p>
                    <a:p>
                      <a:r>
                        <a:rPr lang="fr-FR" dirty="0">
                          <a:solidFill>
                            <a:srgbClr val="FF0000"/>
                          </a:solidFill>
                        </a:rPr>
                        <a:t>100</a:t>
                      </a:r>
                    </a:p>
                  </a:txBody>
                  <a:tcPr/>
                </a:tc>
                <a:extLst>
                  <a:ext uri="{0D108BD9-81ED-4DB2-BD59-A6C34878D82A}">
                    <a16:rowId xmlns:a16="http://schemas.microsoft.com/office/drawing/2014/main" xmlns="" val="10002"/>
                  </a:ext>
                </a:extLst>
              </a:tr>
              <a:tr h="827906">
                <a:tc>
                  <a:txBody>
                    <a:bodyPr/>
                    <a:lstStyle/>
                    <a:p>
                      <a:r>
                        <a:rPr lang="fr-FR" b="1" dirty="0"/>
                        <a:t>10 mg/ml</a:t>
                      </a:r>
                      <a:endParaRPr lang="en-GB" b="1" dirty="0"/>
                    </a:p>
                  </a:txBody>
                  <a:tcPr/>
                </a:tc>
                <a:tc>
                  <a:txBody>
                    <a:bodyPr/>
                    <a:lstStyle/>
                    <a:p>
                      <a:r>
                        <a:rPr lang="fr-FR" dirty="0"/>
                        <a:t>1</a:t>
                      </a:r>
                    </a:p>
                    <a:p>
                      <a:r>
                        <a:rPr lang="fr-FR" dirty="0"/>
                        <a:t>2</a:t>
                      </a:r>
                    </a:p>
                    <a:p>
                      <a:r>
                        <a:rPr lang="fr-FR" dirty="0" err="1" smtClean="0"/>
                        <a:t>Average</a:t>
                      </a:r>
                      <a:r>
                        <a:rPr lang="fr-FR" baseline="0" dirty="0" smtClean="0"/>
                        <a:t> </a:t>
                      </a:r>
                      <a:endParaRPr lang="en-GB" dirty="0"/>
                    </a:p>
                  </a:txBody>
                  <a:tcPr/>
                </a:tc>
                <a:tc>
                  <a:txBody>
                    <a:bodyPr/>
                    <a:lstStyle/>
                    <a:p>
                      <a:r>
                        <a:rPr lang="fr-FR" dirty="0"/>
                        <a:t>100</a:t>
                      </a:r>
                    </a:p>
                    <a:p>
                      <a:r>
                        <a:rPr lang="fr-FR" dirty="0"/>
                        <a:t>100</a:t>
                      </a:r>
                    </a:p>
                    <a:p>
                      <a:r>
                        <a:rPr lang="fr-FR" dirty="0">
                          <a:solidFill>
                            <a:srgbClr val="FF0000"/>
                          </a:solidFill>
                        </a:rPr>
                        <a:t>100</a:t>
                      </a:r>
                      <a:endParaRPr lang="en-GB" dirty="0">
                        <a:solidFill>
                          <a:srgbClr val="FF0000"/>
                        </a:solidFill>
                      </a:endParaRPr>
                    </a:p>
                  </a:txBody>
                  <a:tcPr/>
                </a:tc>
                <a:tc>
                  <a:txBody>
                    <a:bodyPr/>
                    <a:lstStyle/>
                    <a:p>
                      <a:r>
                        <a:rPr lang="fr-FR" dirty="0"/>
                        <a:t>100</a:t>
                      </a:r>
                    </a:p>
                    <a:p>
                      <a:r>
                        <a:rPr lang="fr-FR" dirty="0"/>
                        <a:t>100</a:t>
                      </a:r>
                    </a:p>
                    <a:p>
                      <a:r>
                        <a:rPr lang="fr-FR" dirty="0">
                          <a:solidFill>
                            <a:srgbClr val="FF0000"/>
                          </a:solidFill>
                        </a:rPr>
                        <a:t>100</a:t>
                      </a:r>
                      <a:endParaRPr lang="en-GB" dirty="0">
                        <a:solidFill>
                          <a:srgbClr val="FF0000"/>
                        </a:solidFill>
                      </a:endParaRPr>
                    </a:p>
                  </a:txBody>
                  <a:tcPr/>
                </a:tc>
                <a:extLst>
                  <a:ext uri="{0D108BD9-81ED-4DB2-BD59-A6C34878D82A}">
                    <a16:rowId xmlns:a16="http://schemas.microsoft.com/office/drawing/2014/main" xmlns="" val="10003"/>
                  </a:ext>
                </a:extLst>
              </a:tr>
              <a:tr h="827906">
                <a:tc>
                  <a:txBody>
                    <a:bodyPr/>
                    <a:lstStyle/>
                    <a:p>
                      <a:r>
                        <a:rPr lang="en-GB" b="1" dirty="0"/>
                        <a:t>30 mg/ml</a:t>
                      </a:r>
                    </a:p>
                  </a:txBody>
                  <a:tcPr/>
                </a:tc>
                <a:tc>
                  <a:txBody>
                    <a:bodyPr/>
                    <a:lstStyle/>
                    <a:p>
                      <a:r>
                        <a:rPr lang="en-GB" dirty="0"/>
                        <a:t>1</a:t>
                      </a:r>
                    </a:p>
                    <a:p>
                      <a:r>
                        <a:rPr lang="en-GB" dirty="0"/>
                        <a:t>2</a:t>
                      </a:r>
                    </a:p>
                    <a:p>
                      <a:r>
                        <a:rPr lang="en-GB" dirty="0" smtClean="0"/>
                        <a:t>Average</a:t>
                      </a:r>
                      <a:r>
                        <a:rPr lang="en-GB" baseline="0" dirty="0" smtClean="0"/>
                        <a:t> </a:t>
                      </a:r>
                      <a:endParaRPr lang="en-GB" dirty="0"/>
                    </a:p>
                  </a:txBody>
                  <a:tcPr/>
                </a:tc>
                <a:tc>
                  <a:txBody>
                    <a:bodyPr/>
                    <a:lstStyle/>
                    <a:p>
                      <a:r>
                        <a:rPr lang="en-GB" dirty="0">
                          <a:solidFill>
                            <a:schemeClr val="tx1"/>
                          </a:solidFill>
                        </a:rPr>
                        <a:t>100</a:t>
                      </a:r>
                    </a:p>
                    <a:p>
                      <a:r>
                        <a:rPr lang="en-GB" dirty="0">
                          <a:solidFill>
                            <a:schemeClr val="tx1"/>
                          </a:solidFill>
                        </a:rPr>
                        <a:t>100</a:t>
                      </a:r>
                    </a:p>
                    <a:p>
                      <a:r>
                        <a:rPr lang="en-GB" dirty="0">
                          <a:solidFill>
                            <a:srgbClr val="FF0000"/>
                          </a:solidFill>
                        </a:rPr>
                        <a:t>100</a:t>
                      </a:r>
                    </a:p>
                  </a:txBody>
                  <a:tcPr/>
                </a:tc>
                <a:tc>
                  <a:txBody>
                    <a:bodyPr/>
                    <a:lstStyle/>
                    <a:p>
                      <a:r>
                        <a:rPr lang="en-GB" dirty="0">
                          <a:solidFill>
                            <a:schemeClr val="tx1"/>
                          </a:solidFill>
                        </a:rPr>
                        <a:t>100</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solidFill>
                            <a:schemeClr val="tx1"/>
                          </a:solidFill>
                        </a:rPr>
                        <a:t>100</a:t>
                      </a:r>
                    </a:p>
                    <a:p>
                      <a:r>
                        <a:rPr lang="en-GB" dirty="0">
                          <a:solidFill>
                            <a:srgbClr val="FF0000"/>
                          </a:solidFill>
                        </a:rPr>
                        <a:t>100</a:t>
                      </a:r>
                    </a:p>
                  </a:txBody>
                  <a:tcPr/>
                </a:tc>
                <a:extLst>
                  <a:ext uri="{0D108BD9-81ED-4DB2-BD59-A6C34878D82A}">
                    <a16:rowId xmlns:a16="http://schemas.microsoft.com/office/drawing/2014/main" xmlns="" val="10004"/>
                  </a:ext>
                </a:extLst>
              </a:tr>
            </a:tbl>
          </a:graphicData>
        </a:graphic>
      </p:graphicFrame>
      <p:sp>
        <p:nvSpPr>
          <p:cNvPr id="6" name="Ellipse 5"/>
          <p:cNvSpPr/>
          <p:nvPr/>
        </p:nvSpPr>
        <p:spPr>
          <a:xfrm>
            <a:off x="4499992" y="4005064"/>
            <a:ext cx="914400" cy="338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Ellipse 6"/>
          <p:cNvSpPr/>
          <p:nvPr/>
        </p:nvSpPr>
        <p:spPr>
          <a:xfrm>
            <a:off x="4499992" y="4869160"/>
            <a:ext cx="914400" cy="338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llipse 7"/>
          <p:cNvSpPr/>
          <p:nvPr/>
        </p:nvSpPr>
        <p:spPr>
          <a:xfrm>
            <a:off x="4499992" y="5805264"/>
            <a:ext cx="914400" cy="3383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190156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600"/>
                                        <p:tgtEl>
                                          <p:spTgt spid="2"/>
                                        </p:tgtEl>
                                        <p:attrNameLst>
                                          <p:attrName>ppt_y</p:attrName>
                                        </p:attrNameLst>
                                      </p:cBhvr>
                                      <p:tavLst>
                                        <p:tav tm="0">
                                          <p:val>
                                            <p:strVal val="#ppt_y+#ppt_h*1.125000"/>
                                          </p:val>
                                        </p:tav>
                                        <p:tav tm="100000">
                                          <p:val>
                                            <p:strVal val="#ppt_y"/>
                                          </p:val>
                                        </p:tav>
                                      </p:tavLst>
                                    </p:anim>
                                    <p:animEffect transition="in" filter="wipe(up)">
                                      <p:cBhvr>
                                        <p:cTn id="8" dur="600"/>
                                        <p:tgtEl>
                                          <p:spTgt spid="2"/>
                                        </p:tgtEl>
                                      </p:cBhvr>
                                    </p:animEffect>
                                  </p:childTnLst>
                                </p:cTn>
                              </p:par>
                            </p:childTnLst>
                          </p:cTn>
                        </p:par>
                        <p:par>
                          <p:cTn id="9" fill="hold">
                            <p:stCondLst>
                              <p:cond delay="600"/>
                            </p:stCondLst>
                            <p:childTnLst>
                              <p:par>
                                <p:cTn id="10" presetID="5"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1000"/>
                                        <p:tgtEl>
                                          <p:spTgt spid="5"/>
                                        </p:tgtEl>
                                      </p:cBhvr>
                                    </p:animEffect>
                                  </p:childTnLst>
                                </p:cTn>
                              </p:par>
                            </p:childTnLst>
                          </p:cTn>
                        </p:par>
                        <p:par>
                          <p:cTn id="13" fill="hold">
                            <p:stCondLst>
                              <p:cond delay="1600"/>
                            </p:stCondLst>
                            <p:childTnLst>
                              <p:par>
                                <p:cTn id="14" presetID="2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22</a:t>
            </a:fld>
            <a:endParaRPr lang="fr-FR"/>
          </a:p>
        </p:txBody>
      </p:sp>
      <p:sp>
        <p:nvSpPr>
          <p:cNvPr id="5" name="Rectangle 4"/>
          <p:cNvSpPr/>
          <p:nvPr/>
        </p:nvSpPr>
        <p:spPr>
          <a:xfrm>
            <a:off x="1475656" y="692696"/>
            <a:ext cx="6891630"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collaboration skill/resources to promote the project </a:t>
            </a:r>
          </a:p>
        </p:txBody>
      </p:sp>
      <p:sp>
        <p:nvSpPr>
          <p:cNvPr id="7" name="Rectangle à coins arrondis 6"/>
          <p:cNvSpPr/>
          <p:nvPr/>
        </p:nvSpPr>
        <p:spPr>
          <a:xfrm>
            <a:off x="1115616" y="1772816"/>
            <a:ext cx="2376264" cy="7920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First study </a:t>
            </a:r>
            <a:endParaRPr lang="en-US" dirty="0"/>
          </a:p>
        </p:txBody>
      </p:sp>
      <p:sp>
        <p:nvSpPr>
          <p:cNvPr id="8" name="Flèche vers la droite 7"/>
          <p:cNvSpPr/>
          <p:nvPr/>
        </p:nvSpPr>
        <p:spPr>
          <a:xfrm>
            <a:off x="3707904" y="1916832"/>
            <a:ext cx="2088232" cy="5040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à coins arrondis 8"/>
          <p:cNvSpPr/>
          <p:nvPr/>
        </p:nvSpPr>
        <p:spPr>
          <a:xfrm>
            <a:off x="6012160" y="1772816"/>
            <a:ext cx="2376264" cy="7920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Molecular analysis</a:t>
            </a:r>
            <a:endParaRPr lang="en-US" dirty="0"/>
          </a:p>
        </p:txBody>
      </p:sp>
      <p:sp>
        <p:nvSpPr>
          <p:cNvPr id="10" name="Rectangle 9"/>
          <p:cNvSpPr/>
          <p:nvPr/>
        </p:nvSpPr>
        <p:spPr>
          <a:xfrm>
            <a:off x="467544" y="3027000"/>
            <a:ext cx="8496944" cy="3067506"/>
          </a:xfrm>
          <a:prstGeom prst="rect">
            <a:avLst/>
          </a:prstGeom>
        </p:spPr>
        <p:txBody>
          <a:bodyPr wrap="square">
            <a:spAutoFit/>
          </a:bodyPr>
          <a:lstStyle/>
          <a:p>
            <a:pPr marL="285750" indent="-285750" algn="just">
              <a:lnSpc>
                <a:spcPct val="150000"/>
              </a:lnSpc>
              <a:spcAft>
                <a:spcPts val="1800"/>
              </a:spcAft>
              <a:buFont typeface="Wingdings" charset="2"/>
              <a:buChar char="v"/>
            </a:pPr>
            <a:r>
              <a:rPr lang="en-US" sz="2000" dirty="0" smtClean="0"/>
              <a:t>The </a:t>
            </a:r>
            <a:r>
              <a:rPr lang="en-US" sz="2000" dirty="0"/>
              <a:t>characterization of the species/genotypes responsible for human </a:t>
            </a:r>
            <a:r>
              <a:rPr lang="en-US" sz="2000" dirty="0" err="1"/>
              <a:t>hydatidosis</a:t>
            </a:r>
            <a:r>
              <a:rPr lang="en-US" sz="2000" dirty="0"/>
              <a:t> in </a:t>
            </a:r>
            <a:r>
              <a:rPr lang="en-US" sz="2000" dirty="0" err="1"/>
              <a:t>Est</a:t>
            </a:r>
            <a:r>
              <a:rPr lang="en-US" sz="2000" dirty="0"/>
              <a:t> </a:t>
            </a:r>
            <a:r>
              <a:rPr lang="en-US" sz="2000" dirty="0" smtClean="0"/>
              <a:t>of Algeria in </a:t>
            </a:r>
            <a:r>
              <a:rPr lang="en-US" sz="2000" dirty="0"/>
              <a:t>order to adapt the measures of control and prevention against this parasitic disease</a:t>
            </a:r>
            <a:r>
              <a:rPr lang="en-US" sz="2000" dirty="0" smtClean="0"/>
              <a:t>.</a:t>
            </a:r>
            <a:r>
              <a:rPr lang="en-US" sz="2000" dirty="0"/>
              <a:t> </a:t>
            </a:r>
          </a:p>
          <a:p>
            <a:pPr marL="285750" indent="-285750" algn="just">
              <a:lnSpc>
                <a:spcPct val="150000"/>
              </a:lnSpc>
              <a:buFont typeface="Wingdings" charset="2"/>
              <a:buChar char="v"/>
            </a:pPr>
            <a:r>
              <a:rPr lang="en-US" sz="2000" dirty="0" smtClean="0"/>
              <a:t>Researching </a:t>
            </a:r>
            <a:r>
              <a:rPr lang="en-US" sz="2000" dirty="0"/>
              <a:t>a link between the species/genotypes and: the cyst's </a:t>
            </a:r>
            <a:r>
              <a:rPr lang="en-US" sz="2000" dirty="0" smtClean="0"/>
              <a:t>localization, </a:t>
            </a:r>
            <a:r>
              <a:rPr lang="en-US" sz="2000" dirty="0"/>
              <a:t>The fertility rate of </a:t>
            </a:r>
            <a:r>
              <a:rPr lang="en-US" sz="2000" dirty="0" smtClean="0"/>
              <a:t>cysts, multiple </a:t>
            </a:r>
            <a:r>
              <a:rPr lang="en-US" sz="2000" dirty="0"/>
              <a:t>localizations, risk of recurrence, etc.</a:t>
            </a:r>
          </a:p>
        </p:txBody>
      </p:sp>
    </p:spTree>
    <p:extLst>
      <p:ext uri="{BB962C8B-B14F-4D97-AF65-F5344CB8AC3E}">
        <p14:creationId xmlns:p14="http://schemas.microsoft.com/office/powerpoint/2010/main" val="119454464"/>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600"/>
                                        <p:tgtEl>
                                          <p:spTgt spid="5"/>
                                        </p:tgtEl>
                                        <p:attrNameLst>
                                          <p:attrName>ppt_y</p:attrName>
                                        </p:attrNameLst>
                                      </p:cBhvr>
                                      <p:tavLst>
                                        <p:tav tm="0">
                                          <p:val>
                                            <p:strVal val="#ppt_y+#ppt_h*1.125000"/>
                                          </p:val>
                                        </p:tav>
                                        <p:tav tm="100000">
                                          <p:val>
                                            <p:strVal val="#ppt_y"/>
                                          </p:val>
                                        </p:tav>
                                      </p:tavLst>
                                    </p:anim>
                                    <p:animEffect transition="in" filter="wipe(up)">
                                      <p:cBhvr>
                                        <p:cTn id="8" dur="6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10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23</a:t>
            </a:fld>
            <a:endParaRPr lang="fr-FR"/>
          </a:p>
        </p:txBody>
      </p:sp>
      <p:sp>
        <p:nvSpPr>
          <p:cNvPr id="7" name="Rectangle à coins arrondis 6"/>
          <p:cNvSpPr/>
          <p:nvPr/>
        </p:nvSpPr>
        <p:spPr>
          <a:xfrm>
            <a:off x="3347864" y="1556792"/>
            <a:ext cx="2376264" cy="7920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S</a:t>
            </a:r>
            <a:r>
              <a:rPr lang="en-US" dirty="0" err="1" smtClean="0"/>
              <a:t>econd</a:t>
            </a:r>
            <a:r>
              <a:rPr lang="en-US" dirty="0" smtClean="0"/>
              <a:t> study </a:t>
            </a:r>
            <a:endParaRPr lang="en-US" dirty="0"/>
          </a:p>
        </p:txBody>
      </p:sp>
      <p:sp>
        <p:nvSpPr>
          <p:cNvPr id="3" name="Rectangle 2"/>
          <p:cNvSpPr/>
          <p:nvPr/>
        </p:nvSpPr>
        <p:spPr>
          <a:xfrm>
            <a:off x="395536" y="2636912"/>
            <a:ext cx="8568952" cy="3606115"/>
          </a:xfrm>
          <a:prstGeom prst="rect">
            <a:avLst/>
          </a:prstGeom>
        </p:spPr>
        <p:txBody>
          <a:bodyPr wrap="square">
            <a:spAutoFit/>
          </a:bodyPr>
          <a:lstStyle/>
          <a:p>
            <a:pPr marL="285750" indent="-285750" algn="just">
              <a:lnSpc>
                <a:spcPct val="150000"/>
              </a:lnSpc>
              <a:spcAft>
                <a:spcPts val="1200"/>
              </a:spcAft>
              <a:buFont typeface="Wingdings" charset="2"/>
              <a:buChar char="v"/>
            </a:pPr>
            <a:r>
              <a:rPr lang="en-US" sz="2000" dirty="0"/>
              <a:t>evaluated the safety of ginger's and </a:t>
            </a:r>
            <a:r>
              <a:rPr lang="en-US" sz="2000" dirty="0" err="1"/>
              <a:t>pomegrenate's</a:t>
            </a:r>
            <a:r>
              <a:rPr lang="en-US" sz="2000" dirty="0"/>
              <a:t> extracts  for pharmaceutical purposes as a new </a:t>
            </a:r>
            <a:r>
              <a:rPr lang="en-US" sz="2000" dirty="0" err="1"/>
              <a:t>scolicidal</a:t>
            </a:r>
            <a:r>
              <a:rPr lang="en-US" sz="2000" dirty="0"/>
              <a:t> agent in </a:t>
            </a:r>
            <a:r>
              <a:rPr lang="en-US" sz="2000" dirty="0" err="1"/>
              <a:t>hydatic</a:t>
            </a:r>
            <a:r>
              <a:rPr lang="en-US" sz="2000" dirty="0"/>
              <a:t> surgery . </a:t>
            </a:r>
          </a:p>
          <a:p>
            <a:pPr marL="285750" indent="-285750" algn="just">
              <a:lnSpc>
                <a:spcPct val="150000"/>
              </a:lnSpc>
              <a:spcAft>
                <a:spcPts val="1200"/>
              </a:spcAft>
              <a:buFont typeface="Wingdings" charset="2"/>
              <a:buChar char="v"/>
            </a:pPr>
            <a:r>
              <a:rPr lang="en-US" sz="2000" dirty="0"/>
              <a:t>determined in vivo the efficacy of this extracts using an animal model of </a:t>
            </a:r>
            <a:r>
              <a:rPr lang="en-US" sz="2000" dirty="0" err="1"/>
              <a:t>hydatid</a:t>
            </a:r>
            <a:r>
              <a:rPr lang="en-US" sz="2000" dirty="0"/>
              <a:t> infection</a:t>
            </a:r>
            <a:r>
              <a:rPr lang="en-US" sz="2000" dirty="0" smtClean="0"/>
              <a:t>.</a:t>
            </a:r>
          </a:p>
          <a:p>
            <a:pPr marL="285750" indent="-285750" algn="just">
              <a:lnSpc>
                <a:spcPct val="150000"/>
              </a:lnSpc>
              <a:spcAft>
                <a:spcPts val="1200"/>
              </a:spcAft>
              <a:buFont typeface="Wingdings" charset="2"/>
              <a:buChar char="v"/>
            </a:pPr>
            <a:r>
              <a:rPr lang="en-US" sz="2000" dirty="0"/>
              <a:t>Identify and isolate the active compounds responsible for the </a:t>
            </a:r>
            <a:r>
              <a:rPr lang="en-US" sz="2000" dirty="0" err="1" smtClean="0"/>
              <a:t>scolicidal</a:t>
            </a:r>
            <a:r>
              <a:rPr lang="en-US" sz="2000" dirty="0" smtClean="0"/>
              <a:t> effect.</a:t>
            </a:r>
            <a:endParaRPr lang="en-US" sz="2000" dirty="0"/>
          </a:p>
        </p:txBody>
      </p:sp>
      <p:sp>
        <p:nvSpPr>
          <p:cNvPr id="6" name="Rectangle 5"/>
          <p:cNvSpPr/>
          <p:nvPr/>
        </p:nvSpPr>
        <p:spPr>
          <a:xfrm>
            <a:off x="1475656" y="692696"/>
            <a:ext cx="6891630"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collaboration skill/resources to promote the project </a:t>
            </a:r>
          </a:p>
        </p:txBody>
      </p:sp>
    </p:spTree>
    <p:extLst>
      <p:ext uri="{BB962C8B-B14F-4D97-AF65-F5344CB8AC3E}">
        <p14:creationId xmlns:p14="http://schemas.microsoft.com/office/powerpoint/2010/main" val="2625366758"/>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600"/>
                                        <p:tgtEl>
                                          <p:spTgt spid="6"/>
                                        </p:tgtEl>
                                        <p:attrNameLst>
                                          <p:attrName>ppt_y</p:attrName>
                                        </p:attrNameLst>
                                      </p:cBhvr>
                                      <p:tavLst>
                                        <p:tav tm="0">
                                          <p:val>
                                            <p:strVal val="#ppt_y+#ppt_h*1.125000"/>
                                          </p:val>
                                        </p:tav>
                                        <p:tav tm="100000">
                                          <p:val>
                                            <p:strVal val="#ppt_y"/>
                                          </p:val>
                                        </p:tav>
                                      </p:tavLst>
                                    </p:anim>
                                    <p:animEffect transition="in" filter="wipe(up)">
                                      <p:cBhvr>
                                        <p:cTn id="8" dur="6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24</a:t>
            </a:fld>
            <a:endParaRPr lang="fr-FR"/>
          </a:p>
        </p:txBody>
      </p:sp>
      <p:sp>
        <p:nvSpPr>
          <p:cNvPr id="5" name="Rectangle 4"/>
          <p:cNvSpPr/>
          <p:nvPr/>
        </p:nvSpPr>
        <p:spPr>
          <a:xfrm>
            <a:off x="1475656" y="764704"/>
            <a:ext cx="4211409" cy="400110"/>
          </a:xfrm>
          <a:prstGeom prst="rect">
            <a:avLst/>
          </a:prstGeom>
        </p:spPr>
        <p:txBody>
          <a:bodyPr wrap="none">
            <a:spAutoFit/>
          </a:bodyPr>
          <a:lstStyle/>
          <a:p>
            <a:r>
              <a:rPr lang="en-US" sz="2000" b="1" dirty="0">
                <a:solidFill>
                  <a:srgbClr val="FF0000"/>
                </a:solidFill>
                <a:latin typeface="Arial" pitchFamily="34" charset="0"/>
                <a:cs typeface="Arial" pitchFamily="34" charset="0"/>
              </a:rPr>
              <a:t>Difficulties of research in  </a:t>
            </a:r>
            <a:r>
              <a:rPr lang="en-US" sz="2000" b="1" dirty="0" smtClean="0">
                <a:solidFill>
                  <a:srgbClr val="FF0000"/>
                </a:solidFill>
                <a:latin typeface="Arial" pitchFamily="34" charset="0"/>
                <a:cs typeface="Arial" pitchFamily="34" charset="0"/>
              </a:rPr>
              <a:t>Algeria </a:t>
            </a:r>
            <a:endParaRPr lang="en-US" sz="2000" dirty="0"/>
          </a:p>
        </p:txBody>
      </p:sp>
      <p:sp>
        <p:nvSpPr>
          <p:cNvPr id="6" name="Rectangle 5"/>
          <p:cNvSpPr/>
          <p:nvPr/>
        </p:nvSpPr>
        <p:spPr>
          <a:xfrm>
            <a:off x="899592" y="3009726"/>
            <a:ext cx="7704856" cy="923330"/>
          </a:xfrm>
          <a:prstGeom prst="rect">
            <a:avLst/>
          </a:prstGeom>
        </p:spPr>
        <p:txBody>
          <a:bodyPr wrap="square">
            <a:spAutoFit/>
          </a:bodyPr>
          <a:lstStyle/>
          <a:p>
            <a:pPr marL="285750" indent="-285750">
              <a:buFont typeface="Wingdings" charset="2"/>
              <a:buChar char="v"/>
            </a:pPr>
            <a:r>
              <a:rPr lang="en-US" dirty="0"/>
              <a:t>Lack of funding support to the parasitological projects or to have access to many materials/techniques such as sequencing, animal models, cellular biology,.. </a:t>
            </a:r>
          </a:p>
        </p:txBody>
      </p:sp>
      <p:sp>
        <p:nvSpPr>
          <p:cNvPr id="7" name="Rectangle 6"/>
          <p:cNvSpPr/>
          <p:nvPr/>
        </p:nvSpPr>
        <p:spPr>
          <a:xfrm>
            <a:off x="899592" y="1990581"/>
            <a:ext cx="7344816" cy="646331"/>
          </a:xfrm>
          <a:prstGeom prst="rect">
            <a:avLst/>
          </a:prstGeom>
        </p:spPr>
        <p:txBody>
          <a:bodyPr wrap="square">
            <a:spAutoFit/>
          </a:bodyPr>
          <a:lstStyle/>
          <a:p>
            <a:pPr marL="285750" indent="-285750">
              <a:buFont typeface="Wingdings" charset="2"/>
              <a:buChar char="v"/>
            </a:pPr>
            <a:r>
              <a:rPr lang="en-US" dirty="0"/>
              <a:t>The centralization of research facilities and new diagnostic techniques in the capital </a:t>
            </a:r>
            <a:r>
              <a:rPr lang="en-US" dirty="0" smtClean="0"/>
              <a:t>Algiers.</a:t>
            </a:r>
            <a:endParaRPr lang="en-US" dirty="0"/>
          </a:p>
        </p:txBody>
      </p:sp>
      <p:sp>
        <p:nvSpPr>
          <p:cNvPr id="8" name="Rectangle 7"/>
          <p:cNvSpPr/>
          <p:nvPr/>
        </p:nvSpPr>
        <p:spPr>
          <a:xfrm>
            <a:off x="899592" y="4294837"/>
            <a:ext cx="7344816" cy="646331"/>
          </a:xfrm>
          <a:prstGeom prst="rect">
            <a:avLst/>
          </a:prstGeom>
        </p:spPr>
        <p:txBody>
          <a:bodyPr wrap="square">
            <a:spAutoFit/>
          </a:bodyPr>
          <a:lstStyle/>
          <a:p>
            <a:pPr marL="285750" indent="-285750">
              <a:buFont typeface="Wingdings" charset="2"/>
              <a:buChar char="v"/>
            </a:pPr>
            <a:r>
              <a:rPr lang="en-US" dirty="0"/>
              <a:t>Underestimate the great burden of parasitic diseases on public health by the sanitary authorities</a:t>
            </a:r>
          </a:p>
        </p:txBody>
      </p:sp>
      <p:sp>
        <p:nvSpPr>
          <p:cNvPr id="9" name="Rectangle 8"/>
          <p:cNvSpPr/>
          <p:nvPr/>
        </p:nvSpPr>
        <p:spPr>
          <a:xfrm>
            <a:off x="899592" y="5363924"/>
            <a:ext cx="7344816" cy="369332"/>
          </a:xfrm>
          <a:prstGeom prst="rect">
            <a:avLst/>
          </a:prstGeom>
        </p:spPr>
        <p:txBody>
          <a:bodyPr wrap="square">
            <a:spAutoFit/>
          </a:bodyPr>
          <a:lstStyle/>
          <a:p>
            <a:pPr marL="285750" indent="-285750">
              <a:buFont typeface="Wingdings" charset="2"/>
              <a:buChar char="v"/>
            </a:pPr>
            <a:r>
              <a:rPr lang="en-US" dirty="0"/>
              <a:t>Low research collaboration </a:t>
            </a:r>
            <a:r>
              <a:rPr lang="en-US" dirty="0" smtClean="0"/>
              <a:t>with other countries </a:t>
            </a:r>
            <a:endParaRPr lang="en-US" dirty="0"/>
          </a:p>
        </p:txBody>
      </p:sp>
    </p:spTree>
    <p:extLst>
      <p:ext uri="{BB962C8B-B14F-4D97-AF65-F5344CB8AC3E}">
        <p14:creationId xmlns:p14="http://schemas.microsoft.com/office/powerpoint/2010/main" val="2547276688"/>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p:tgtEl>
                                          <p:spTgt spid="6"/>
                                        </p:tgtEl>
                                        <p:attrNameLst>
                                          <p:attrName>ppt_y</p:attrName>
                                        </p:attrNameLst>
                                      </p:cBhvr>
                                      <p:tavLst>
                                        <p:tav tm="0">
                                          <p:val>
                                            <p:strVal val="#ppt_y+#ppt_h*1.125000"/>
                                          </p:val>
                                        </p:tav>
                                        <p:tav tm="100000">
                                          <p:val>
                                            <p:strVal val="#ppt_y"/>
                                          </p:val>
                                        </p:tav>
                                      </p:tavLst>
                                    </p:anim>
                                    <p:animEffect transition="in" filter="wipe(up)">
                                      <p:cBhvr>
                                        <p:cTn id="19" dur="500"/>
                                        <p:tgtEl>
                                          <p:spTgt spid="6"/>
                                        </p:tgtEl>
                                      </p:cBhvr>
                                    </p:animEffect>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up)">
                                      <p:cBhvr>
                                        <p:cTn id="24" dur="500"/>
                                        <p:tgtEl>
                                          <p:spTgt spid="8"/>
                                        </p:tgtEl>
                                      </p:cBhvr>
                                    </p:animEffect>
                                  </p:childTnLst>
                                </p:cTn>
                              </p:par>
                            </p:childTnLst>
                          </p:cTn>
                        </p:par>
                        <p:par>
                          <p:cTn id="25" fill="hold">
                            <p:stCondLst>
                              <p:cond delay="1500"/>
                            </p:stCondLst>
                            <p:childTnLst>
                              <p:par>
                                <p:cTn id="26" presetID="1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p:tgtEl>
                                          <p:spTgt spid="9"/>
                                        </p:tgtEl>
                                        <p:attrNameLst>
                                          <p:attrName>ppt_y</p:attrName>
                                        </p:attrNameLst>
                                      </p:cBhvr>
                                      <p:tavLst>
                                        <p:tav tm="0">
                                          <p:val>
                                            <p:strVal val="#ppt_y+#ppt_h*1.125000"/>
                                          </p:val>
                                        </p:tav>
                                        <p:tav tm="100000">
                                          <p:val>
                                            <p:strVal val="#ppt_y"/>
                                          </p:val>
                                        </p:tav>
                                      </p:tavLst>
                                    </p:anim>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25</a:t>
            </a:fld>
            <a:endParaRPr lang="fr-FR"/>
          </a:p>
        </p:txBody>
      </p:sp>
      <p:pic>
        <p:nvPicPr>
          <p:cNvPr id="5" name="Image 4" descr="thank you.jpg"/>
          <p:cNvPicPr>
            <a:picLocks/>
          </p:cNvPicPr>
          <p:nvPr/>
        </p:nvPicPr>
        <p:blipFill rotWithShape="1">
          <a:blip r:embed="rId2">
            <a:extLst>
              <a:ext uri="{28A0092B-C50C-407E-A947-70E740481C1C}">
                <a14:useLocalDpi xmlns:a14="http://schemas.microsoft.com/office/drawing/2010/main" val="0"/>
              </a:ext>
            </a:extLst>
          </a:blip>
          <a:srcRect b="12820"/>
          <a:stretch/>
        </p:blipFill>
        <p:spPr>
          <a:xfrm>
            <a:off x="0" y="0"/>
            <a:ext cx="9144000" cy="6858000"/>
          </a:xfrm>
          <a:prstGeom prst="rect">
            <a:avLst/>
          </a:prstGeom>
        </p:spPr>
      </p:pic>
    </p:spTree>
    <p:extLst>
      <p:ext uri="{BB962C8B-B14F-4D97-AF65-F5344CB8AC3E}">
        <p14:creationId xmlns:p14="http://schemas.microsoft.com/office/powerpoint/2010/main" val="3144451657"/>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3</a:t>
            </a:fld>
            <a:endParaRPr lang="fr-FR"/>
          </a:p>
        </p:txBody>
      </p:sp>
      <p:pic>
        <p:nvPicPr>
          <p:cNvPr id="5" name="Image 4" descr="hopital-de-constantine.jpg"/>
          <p:cNvPicPr>
            <a:picLocks/>
          </p:cNvPicPr>
          <p:nvPr/>
        </p:nvPicPr>
        <p:blipFill>
          <a:blip r:embed="rId3">
            <a:extLst>
              <a:ext uri="{28A0092B-C50C-407E-A947-70E740481C1C}">
                <a14:useLocalDpi xmlns:a14="http://schemas.microsoft.com/office/drawing/2010/main" val="0"/>
              </a:ext>
            </a:extLst>
          </a:blip>
          <a:stretch>
            <a:fillRect/>
          </a:stretch>
        </p:blipFill>
        <p:spPr>
          <a:xfrm>
            <a:off x="755576" y="1484784"/>
            <a:ext cx="7776863" cy="4824536"/>
          </a:xfrm>
          <a:prstGeom prst="rect">
            <a:avLst/>
          </a:prstGeom>
        </p:spPr>
      </p:pic>
      <p:sp>
        <p:nvSpPr>
          <p:cNvPr id="7" name="TextBox 7"/>
          <p:cNvSpPr txBox="1"/>
          <p:nvPr/>
        </p:nvSpPr>
        <p:spPr>
          <a:xfrm>
            <a:off x="1475656" y="404664"/>
            <a:ext cx="6192688" cy="830997"/>
          </a:xfrm>
          <a:prstGeom prst="rect">
            <a:avLst/>
          </a:prstGeom>
          <a:noFill/>
        </p:spPr>
        <p:txBody>
          <a:bodyPr wrap="square" rtlCol="0">
            <a:spAutoFit/>
          </a:bodyPr>
          <a:lstStyle/>
          <a:p>
            <a:pPr algn="ctr"/>
            <a:r>
              <a:rPr lang="en-US" sz="2400" b="1" dirty="0" smtClean="0">
                <a:solidFill>
                  <a:srgbClr val="FA0000"/>
                </a:solidFill>
              </a:rPr>
              <a:t>University Hospital center of Constantine</a:t>
            </a:r>
          </a:p>
          <a:p>
            <a:pPr algn="ctr"/>
            <a:r>
              <a:rPr lang="en-US" sz="2400" b="1" dirty="0" smtClean="0">
                <a:solidFill>
                  <a:srgbClr val="FA0000"/>
                </a:solidFill>
              </a:rPr>
              <a:t>Laboratory of parasitology-mycology</a:t>
            </a:r>
            <a:endParaRPr lang="en-US" sz="2400" b="1" dirty="0">
              <a:solidFill>
                <a:srgbClr val="FA0000"/>
              </a:solidFill>
            </a:endParaRPr>
          </a:p>
        </p:txBody>
      </p:sp>
    </p:spTree>
    <p:extLst>
      <p:ext uri="{BB962C8B-B14F-4D97-AF65-F5344CB8AC3E}">
        <p14:creationId xmlns:p14="http://schemas.microsoft.com/office/powerpoint/2010/main" val="602461385"/>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4</a:t>
            </a:fld>
            <a:endParaRPr lang="fr-FR"/>
          </a:p>
        </p:txBody>
      </p:sp>
      <p:sp>
        <p:nvSpPr>
          <p:cNvPr id="5" name="Rectangle 4"/>
          <p:cNvSpPr/>
          <p:nvPr/>
        </p:nvSpPr>
        <p:spPr>
          <a:xfrm>
            <a:off x="683568" y="1268760"/>
            <a:ext cx="7200800" cy="646331"/>
          </a:xfrm>
          <a:prstGeom prst="rect">
            <a:avLst/>
          </a:prstGeom>
        </p:spPr>
        <p:txBody>
          <a:bodyPr wrap="square">
            <a:spAutoFit/>
          </a:bodyPr>
          <a:lstStyle/>
          <a:p>
            <a:pPr algn="just"/>
            <a:r>
              <a:rPr lang="en-US" dirty="0"/>
              <a:t>The Laboratory performs three main functions: research, teaching, and hospital diagnosis in Parasitology-Mycology</a:t>
            </a:r>
          </a:p>
        </p:txBody>
      </p:sp>
      <p:sp>
        <p:nvSpPr>
          <p:cNvPr id="6" name="Rectangle 5"/>
          <p:cNvSpPr/>
          <p:nvPr/>
        </p:nvSpPr>
        <p:spPr>
          <a:xfrm>
            <a:off x="683568" y="2132856"/>
            <a:ext cx="7488832" cy="646331"/>
          </a:xfrm>
          <a:prstGeom prst="rect">
            <a:avLst/>
          </a:prstGeom>
        </p:spPr>
        <p:txBody>
          <a:bodyPr wrap="square">
            <a:spAutoFit/>
          </a:bodyPr>
          <a:lstStyle/>
          <a:p>
            <a:pPr algn="just" defTabSz="914400">
              <a:defRPr/>
            </a:pPr>
            <a:r>
              <a:rPr lang="en-US" dirty="0"/>
              <a:t>The team </a:t>
            </a:r>
            <a:r>
              <a:rPr lang="en-US" dirty="0" smtClean="0"/>
              <a:t>work is composed of many professors, Assistant professors, residents and many technicians </a:t>
            </a:r>
            <a:endParaRPr lang="en-US" dirty="0"/>
          </a:p>
        </p:txBody>
      </p:sp>
      <p:sp>
        <p:nvSpPr>
          <p:cNvPr id="8" name="Rectangle 7"/>
          <p:cNvSpPr/>
          <p:nvPr/>
        </p:nvSpPr>
        <p:spPr>
          <a:xfrm>
            <a:off x="755576" y="3068960"/>
            <a:ext cx="7560840" cy="923330"/>
          </a:xfrm>
          <a:prstGeom prst="rect">
            <a:avLst/>
          </a:prstGeom>
        </p:spPr>
        <p:txBody>
          <a:bodyPr wrap="square">
            <a:spAutoFit/>
          </a:bodyPr>
          <a:lstStyle/>
          <a:p>
            <a:pPr algn="just"/>
            <a:r>
              <a:rPr lang="en-US" dirty="0"/>
              <a:t>Conduct and support research into the epidemiology, diagnosis, treatment, and prevention of infectious diseases particularly those are endemic in Algeria </a:t>
            </a:r>
          </a:p>
        </p:txBody>
      </p:sp>
      <p:pic>
        <p:nvPicPr>
          <p:cNvPr id="10" name="Image 9" descr="leishmani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2" y="4437112"/>
            <a:ext cx="2088232" cy="1728192"/>
          </a:xfrm>
          <a:prstGeom prst="rect">
            <a:avLst/>
          </a:prstGeom>
        </p:spPr>
      </p:pic>
      <p:pic>
        <p:nvPicPr>
          <p:cNvPr id="11" name="Image 10" descr="toxoplasma_gondii_tachyzoite.jpg"/>
          <p:cNvPicPr>
            <a:picLocks/>
          </p:cNvPicPr>
          <p:nvPr/>
        </p:nvPicPr>
        <p:blipFill>
          <a:blip r:embed="rId4">
            <a:extLst>
              <a:ext uri="{28A0092B-C50C-407E-A947-70E740481C1C}">
                <a14:useLocalDpi xmlns:a14="http://schemas.microsoft.com/office/drawing/2010/main" val="0"/>
              </a:ext>
            </a:extLst>
          </a:blip>
          <a:stretch>
            <a:fillRect/>
          </a:stretch>
        </p:blipFill>
        <p:spPr>
          <a:xfrm>
            <a:off x="6156176" y="4437306"/>
            <a:ext cx="2376264" cy="1727998"/>
          </a:xfrm>
          <a:prstGeom prst="rect">
            <a:avLst/>
          </a:prstGeom>
        </p:spPr>
      </p:pic>
      <p:pic>
        <p:nvPicPr>
          <p:cNvPr id="12" name="Image 11" descr="kyste hydatique image.jpg"/>
          <p:cNvPicPr>
            <a:picLocks/>
          </p:cNvPicPr>
          <p:nvPr/>
        </p:nvPicPr>
        <p:blipFill>
          <a:blip r:embed="rId5">
            <a:extLst>
              <a:ext uri="{28A0092B-C50C-407E-A947-70E740481C1C}">
                <a14:useLocalDpi xmlns:a14="http://schemas.microsoft.com/office/drawing/2010/main" val="0"/>
              </a:ext>
            </a:extLst>
          </a:blip>
          <a:stretch>
            <a:fillRect/>
          </a:stretch>
        </p:blipFill>
        <p:spPr>
          <a:xfrm>
            <a:off x="3275856" y="4437112"/>
            <a:ext cx="2520280" cy="1728205"/>
          </a:xfrm>
          <a:prstGeom prst="rect">
            <a:avLst/>
          </a:prstGeom>
        </p:spPr>
      </p:pic>
      <p:sp>
        <p:nvSpPr>
          <p:cNvPr id="13" name="Rectangle 12"/>
          <p:cNvSpPr/>
          <p:nvPr/>
        </p:nvSpPr>
        <p:spPr>
          <a:xfrm>
            <a:off x="1475656" y="692696"/>
            <a:ext cx="4136619" cy="461665"/>
          </a:xfrm>
          <a:prstGeom prst="rect">
            <a:avLst/>
          </a:prstGeom>
        </p:spPr>
        <p:txBody>
          <a:bodyPr wrap="none">
            <a:sp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Presentation of the laboratory  </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1116944" y="6237312"/>
            <a:ext cx="1582848" cy="369332"/>
          </a:xfrm>
          <a:prstGeom prst="rect">
            <a:avLst/>
          </a:prstGeom>
        </p:spPr>
        <p:txBody>
          <a:bodyPr wrap="none">
            <a:spAutoFit/>
          </a:bodyPr>
          <a:lstStyle/>
          <a:p>
            <a:r>
              <a:rPr lang="fr-FR" b="1" dirty="0" err="1" smtClean="0">
                <a:solidFill>
                  <a:srgbClr val="FF0000"/>
                </a:solidFill>
                <a:latin typeface="Times New Roman" panose="02020603050405020304" pitchFamily="18" charset="0"/>
                <a:cs typeface="Times New Roman" panose="02020603050405020304" pitchFamily="18" charset="0"/>
              </a:rPr>
              <a:t>Leishmaniasis</a:t>
            </a:r>
            <a:r>
              <a:rPr lang="fr-FR" b="1" dirty="0" smtClean="0">
                <a:solidFill>
                  <a:schemeClr val="accent1"/>
                </a:solidFill>
                <a:latin typeface="Times New Roman" panose="02020603050405020304" pitchFamily="18" charset="0"/>
                <a:cs typeface="Times New Roman" panose="02020603050405020304" pitchFamily="18" charset="0"/>
              </a:rPr>
              <a:t> </a:t>
            </a:r>
            <a:r>
              <a:rPr lang="en-US" dirty="0" smtClean="0"/>
              <a:t> </a:t>
            </a:r>
            <a:endParaRPr lang="en-US" dirty="0"/>
          </a:p>
        </p:txBody>
      </p:sp>
      <p:sp>
        <p:nvSpPr>
          <p:cNvPr id="15" name="Rectangle 14"/>
          <p:cNvSpPr/>
          <p:nvPr/>
        </p:nvSpPr>
        <p:spPr>
          <a:xfrm>
            <a:off x="3707904" y="6309320"/>
            <a:ext cx="184666" cy="369332"/>
          </a:xfrm>
          <a:prstGeom prst="rect">
            <a:avLst/>
          </a:prstGeom>
        </p:spPr>
        <p:txBody>
          <a:bodyPr wrap="none">
            <a:spAutoFit/>
          </a:bodyPr>
          <a:lstStyle/>
          <a:p>
            <a:r>
              <a:rPr lang="fr-FR" b="1" dirty="0" smtClean="0">
                <a:solidFill>
                  <a:schemeClr val="accent1"/>
                </a:solidFill>
                <a:latin typeface="Times New Roman" panose="02020603050405020304" pitchFamily="18" charset="0"/>
                <a:cs typeface="Times New Roman" panose="02020603050405020304" pitchFamily="18" charset="0"/>
              </a:rPr>
              <a:t> </a:t>
            </a:r>
            <a:r>
              <a:rPr lang="en-US" dirty="0" smtClean="0"/>
              <a:t> </a:t>
            </a:r>
            <a:endParaRPr lang="en-US" dirty="0"/>
          </a:p>
        </p:txBody>
      </p:sp>
      <p:sp>
        <p:nvSpPr>
          <p:cNvPr id="16" name="Rectangle 15"/>
          <p:cNvSpPr/>
          <p:nvPr/>
        </p:nvSpPr>
        <p:spPr>
          <a:xfrm>
            <a:off x="3868057" y="6300028"/>
            <a:ext cx="1352015" cy="369332"/>
          </a:xfrm>
          <a:prstGeom prst="rect">
            <a:avLst/>
          </a:prstGeom>
        </p:spPr>
        <p:txBody>
          <a:bodyPr wrap="none">
            <a:spAutoFit/>
          </a:bodyPr>
          <a:lstStyle/>
          <a:p>
            <a:r>
              <a:rPr lang="fr-FR" b="1" dirty="0" err="1" smtClean="0">
                <a:solidFill>
                  <a:srgbClr val="FF0000"/>
                </a:solidFill>
                <a:latin typeface="Times New Roman" panose="02020603050405020304" pitchFamily="18" charset="0"/>
                <a:cs typeface="Times New Roman" panose="02020603050405020304" pitchFamily="18" charset="0"/>
              </a:rPr>
              <a:t>Hydatidosis</a:t>
            </a:r>
            <a:r>
              <a:rPr lang="fr-FR" b="1" dirty="0" smtClean="0">
                <a:solidFill>
                  <a:schemeClr val="accent1"/>
                </a:solidFill>
                <a:latin typeface="Times New Roman" panose="02020603050405020304" pitchFamily="18" charset="0"/>
                <a:cs typeface="Times New Roman" panose="02020603050405020304" pitchFamily="18" charset="0"/>
              </a:rPr>
              <a:t> </a:t>
            </a:r>
            <a:r>
              <a:rPr lang="en-US" dirty="0" smtClean="0"/>
              <a:t> </a:t>
            </a:r>
            <a:endParaRPr lang="en-US" dirty="0"/>
          </a:p>
        </p:txBody>
      </p:sp>
      <p:sp>
        <p:nvSpPr>
          <p:cNvPr id="17" name="Rectangle 16"/>
          <p:cNvSpPr/>
          <p:nvPr/>
        </p:nvSpPr>
        <p:spPr>
          <a:xfrm>
            <a:off x="6588224" y="6309320"/>
            <a:ext cx="1612942" cy="369332"/>
          </a:xfrm>
          <a:prstGeom prst="rect">
            <a:avLst/>
          </a:prstGeom>
        </p:spPr>
        <p:txBody>
          <a:bodyPr wrap="none">
            <a:spAutoFit/>
          </a:bodyPr>
          <a:lstStyle/>
          <a:p>
            <a:r>
              <a:rPr lang="fr-FR" b="1" dirty="0" err="1" smtClean="0">
                <a:solidFill>
                  <a:srgbClr val="FF0000"/>
                </a:solidFill>
                <a:latin typeface="Times New Roman" panose="02020603050405020304" pitchFamily="18" charset="0"/>
                <a:cs typeface="Times New Roman" panose="02020603050405020304" pitchFamily="18" charset="0"/>
              </a:rPr>
              <a:t>Toxoplasmosis</a:t>
            </a:r>
            <a:endParaRPr lang="en-US" dirty="0"/>
          </a:p>
        </p:txBody>
      </p:sp>
    </p:spTree>
    <p:extLst>
      <p:ext uri="{BB962C8B-B14F-4D97-AF65-F5344CB8AC3E}">
        <p14:creationId xmlns:p14="http://schemas.microsoft.com/office/powerpoint/2010/main" val="481245210"/>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600"/>
                                        <p:tgtEl>
                                          <p:spTgt spid="13"/>
                                        </p:tgtEl>
                                        <p:attrNameLst>
                                          <p:attrName>ppt_y</p:attrName>
                                        </p:attrNameLst>
                                      </p:cBhvr>
                                      <p:tavLst>
                                        <p:tav tm="0">
                                          <p:val>
                                            <p:strVal val="#ppt_y+#ppt_h*1.125000"/>
                                          </p:val>
                                        </p:tav>
                                        <p:tav tm="100000">
                                          <p:val>
                                            <p:strVal val="#ppt_y"/>
                                          </p:val>
                                        </p:tav>
                                      </p:tavLst>
                                    </p:anim>
                                    <p:animEffect transition="in" filter="wipe(up)">
                                      <p:cBhvr>
                                        <p:cTn id="8" dur="600"/>
                                        <p:tgtEl>
                                          <p:spTgt spid="13"/>
                                        </p:tgtEl>
                                      </p:cBhvr>
                                    </p:animEffect>
                                  </p:childTnLst>
                                </p:cTn>
                              </p:par>
                            </p:childTnLst>
                          </p:cTn>
                        </p:par>
                        <p:par>
                          <p:cTn id="9" fill="hold">
                            <p:stCondLst>
                              <p:cond delay="600"/>
                            </p:stCondLst>
                            <p:childTnLst>
                              <p:par>
                                <p:cTn id="10" presetID="5" presetClass="entr" presetSubtype="1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par>
                          <p:cTn id="13" fill="hold">
                            <p:stCondLst>
                              <p:cond delay="1100"/>
                            </p:stCondLst>
                            <p:childTnLst>
                              <p:par>
                                <p:cTn id="14" presetID="5"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childTnLst>
                          </p:cTn>
                        </p:par>
                        <p:par>
                          <p:cTn id="17" fill="hold">
                            <p:stCondLst>
                              <p:cond delay="1600"/>
                            </p:stCondLst>
                            <p:childTnLst>
                              <p:par>
                                <p:cTn id="18" presetID="5" presetClass="entr" presetSubtype="1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p:tgtEl>
                                          <p:spTgt spid="10"/>
                                        </p:tgtEl>
                                        <p:attrNameLst>
                                          <p:attrName>ppt_y</p:attrName>
                                        </p:attrNameLst>
                                      </p:cBhvr>
                                      <p:tavLst>
                                        <p:tav tm="0">
                                          <p:val>
                                            <p:strVal val="#ppt_y+#ppt_h*1.125000"/>
                                          </p:val>
                                        </p:tav>
                                        <p:tav tm="100000">
                                          <p:val>
                                            <p:strVal val="#ppt_y"/>
                                          </p:val>
                                        </p:tav>
                                      </p:tavLst>
                                    </p:anim>
                                    <p:animEffect transition="in" filter="wipe(up)">
                                      <p:cBhvr>
                                        <p:cTn id="26" dur="1000"/>
                                        <p:tgtEl>
                                          <p:spTgt spid="10"/>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1000"/>
                                        <p:tgtEl>
                                          <p:spTgt spid="7"/>
                                        </p:tgtEl>
                                        <p:attrNameLst>
                                          <p:attrName>ppt_y</p:attrName>
                                        </p:attrNameLst>
                                      </p:cBhvr>
                                      <p:tavLst>
                                        <p:tav tm="0">
                                          <p:val>
                                            <p:strVal val="#ppt_y+#ppt_h*1.125000"/>
                                          </p:val>
                                        </p:tav>
                                        <p:tav tm="100000">
                                          <p:val>
                                            <p:strVal val="#ppt_y"/>
                                          </p:val>
                                        </p:tav>
                                      </p:tavLst>
                                    </p:anim>
                                    <p:animEffect transition="in" filter="wipe(up)">
                                      <p:cBhvr>
                                        <p:cTn id="30" dur="1000"/>
                                        <p:tgtEl>
                                          <p:spTgt spid="7"/>
                                        </p:tgtEl>
                                      </p:cBhvr>
                                    </p:animEffect>
                                  </p:childTnLst>
                                </p:cTn>
                              </p:par>
                            </p:childTnLst>
                          </p:cTn>
                        </p:par>
                        <p:par>
                          <p:cTn id="31" fill="hold">
                            <p:stCondLst>
                              <p:cond delay="1000"/>
                            </p:stCondLst>
                            <p:childTnLst>
                              <p:par>
                                <p:cTn id="32" presetID="12" presetClass="entr" presetSubtype="4"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1000"/>
                                        <p:tgtEl>
                                          <p:spTgt spid="12"/>
                                        </p:tgtEl>
                                        <p:attrNameLst>
                                          <p:attrName>ppt_y</p:attrName>
                                        </p:attrNameLst>
                                      </p:cBhvr>
                                      <p:tavLst>
                                        <p:tav tm="0">
                                          <p:val>
                                            <p:strVal val="#ppt_y+#ppt_h*1.125000"/>
                                          </p:val>
                                        </p:tav>
                                        <p:tav tm="100000">
                                          <p:val>
                                            <p:strVal val="#ppt_y"/>
                                          </p:val>
                                        </p:tav>
                                      </p:tavLst>
                                    </p:anim>
                                    <p:animEffect transition="in" filter="wipe(up)">
                                      <p:cBhvr>
                                        <p:cTn id="35" dur="1000"/>
                                        <p:tgtEl>
                                          <p:spTgt spid="12"/>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ppt_y</p:attrName>
                                        </p:attrNameLst>
                                      </p:cBhvr>
                                      <p:tavLst>
                                        <p:tav tm="0">
                                          <p:val>
                                            <p:strVal val="#ppt_y+#ppt_h*1.125000"/>
                                          </p:val>
                                        </p:tav>
                                        <p:tav tm="100000">
                                          <p:val>
                                            <p:strVal val="#ppt_y"/>
                                          </p:val>
                                        </p:tav>
                                      </p:tavLst>
                                    </p:anim>
                                    <p:animEffect transition="in" filter="wipe(up)">
                                      <p:cBhvr>
                                        <p:cTn id="39" dur="500"/>
                                        <p:tgtEl>
                                          <p:spTgt spid="16"/>
                                        </p:tgtEl>
                                      </p:cBhvr>
                                    </p:animEffect>
                                  </p:childTnLst>
                                </p:cTn>
                              </p:par>
                            </p:childTnLst>
                          </p:cTn>
                        </p:par>
                        <p:par>
                          <p:cTn id="40" fill="hold">
                            <p:stCondLst>
                              <p:cond delay="2000"/>
                            </p:stCondLst>
                            <p:childTnLst>
                              <p:par>
                                <p:cTn id="41" presetID="1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p:tgtEl>
                                          <p:spTgt spid="11"/>
                                        </p:tgtEl>
                                        <p:attrNameLst>
                                          <p:attrName>ppt_y</p:attrName>
                                        </p:attrNameLst>
                                      </p:cBhvr>
                                      <p:tavLst>
                                        <p:tav tm="0">
                                          <p:val>
                                            <p:strVal val="#ppt_y+#ppt_h*1.125000"/>
                                          </p:val>
                                        </p:tav>
                                        <p:tav tm="100000">
                                          <p:val>
                                            <p:strVal val="#ppt_y"/>
                                          </p:val>
                                        </p:tav>
                                      </p:tavLst>
                                    </p:anim>
                                    <p:animEffect transition="in" filter="wipe(up)">
                                      <p:cBhvr>
                                        <p:cTn id="44" dur="1000"/>
                                        <p:tgtEl>
                                          <p:spTgt spid="11"/>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p:tgtEl>
                                          <p:spTgt spid="17"/>
                                        </p:tgtEl>
                                        <p:attrNameLst>
                                          <p:attrName>ppt_y</p:attrName>
                                        </p:attrNameLst>
                                      </p:cBhvr>
                                      <p:tavLst>
                                        <p:tav tm="0">
                                          <p:val>
                                            <p:strVal val="#ppt_y+#ppt_h*1.125000"/>
                                          </p:val>
                                        </p:tav>
                                        <p:tav tm="100000">
                                          <p:val>
                                            <p:strVal val="#ppt_y"/>
                                          </p:val>
                                        </p:tav>
                                      </p:tavLst>
                                    </p:anim>
                                    <p:animEffect transition="in" filter="wipe(up)">
                                      <p:cBhvr>
                                        <p:cTn id="4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3" grpId="0"/>
      <p:bldP spid="7"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92FB0DC1-032F-49FA-83FC-38F41474EE37}" type="slidenum">
              <a:rPr lang="fr-FR" smtClean="0"/>
              <a:pPr/>
              <a:t>5</a:t>
            </a:fld>
            <a:endParaRPr lang="fr-FR"/>
          </a:p>
        </p:txBody>
      </p:sp>
      <p:pic>
        <p:nvPicPr>
          <p:cNvPr id="5" name="Image 4" descr="20205643_1728650787164668_81656561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412776"/>
            <a:ext cx="7920880" cy="5157192"/>
          </a:xfrm>
          <a:prstGeom prst="rect">
            <a:avLst/>
          </a:prstGeom>
        </p:spPr>
      </p:pic>
      <p:sp>
        <p:nvSpPr>
          <p:cNvPr id="7" name="Rectangle 6"/>
          <p:cNvSpPr/>
          <p:nvPr/>
        </p:nvSpPr>
        <p:spPr>
          <a:xfrm>
            <a:off x="1403648" y="692696"/>
            <a:ext cx="6875175" cy="523220"/>
          </a:xfrm>
          <a:prstGeom prst="rect">
            <a:avLst/>
          </a:prstGeom>
          <a:noFill/>
        </p:spPr>
        <p:txBody>
          <a:bodyPr wrap="none" lIns="91440" tIns="45720" rIns="91440" bIns="45720">
            <a:spAutoFit/>
          </a:bodyPr>
          <a:lstStyle/>
          <a:p>
            <a:pPr algn="ct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a:t>
            </a:r>
            <a:r>
              <a:rPr lang="en-US" sz="2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T.Moulahem</a:t>
            </a:r>
            <a:r>
              <a:rPr lang="en-US" sz="2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and </a:t>
            </a: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Dr</a:t>
            </a:r>
            <a:r>
              <a:rPr lang="en-US" sz="2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r>
              <a:rPr lang="en-US" sz="28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I.Aissaoui</a:t>
            </a:r>
            <a:r>
              <a:rPr lang="en-US" sz="2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t>
            </a:r>
            <a:endParaRPr lang="en-US" sz="28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2149604463"/>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2FB0DC1-032F-49FA-83FC-38F41474EE37}" type="slidenum">
              <a:rPr lang="fr-FR" smtClean="0"/>
              <a:pPr/>
              <a:t>6</a:t>
            </a:fld>
            <a:endParaRPr lang="fr-FR"/>
          </a:p>
        </p:txBody>
      </p:sp>
      <p:sp>
        <p:nvSpPr>
          <p:cNvPr id="5" name="Connecteur droit 3"/>
          <p:cNvSpPr/>
          <p:nvPr/>
        </p:nvSpPr>
        <p:spPr>
          <a:xfrm>
            <a:off x="4604487" y="2370619"/>
            <a:ext cx="1546920" cy="338301"/>
          </a:xfrm>
          <a:custGeom>
            <a:avLst/>
            <a:gdLst/>
            <a:ahLst/>
            <a:cxnLst/>
            <a:rect l="0" t="0" r="0" b="0"/>
            <a:pathLst>
              <a:path>
                <a:moveTo>
                  <a:pt x="0" y="0"/>
                </a:moveTo>
                <a:lnTo>
                  <a:pt x="0" y="244565"/>
                </a:lnTo>
                <a:lnTo>
                  <a:pt x="1798920" y="244565"/>
                </a:lnTo>
                <a:lnTo>
                  <a:pt x="1798920" y="338301"/>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6" name="Connecteur droit 4"/>
          <p:cNvSpPr/>
          <p:nvPr/>
        </p:nvSpPr>
        <p:spPr>
          <a:xfrm>
            <a:off x="3059832" y="2370619"/>
            <a:ext cx="1533095" cy="338301"/>
          </a:xfrm>
          <a:custGeom>
            <a:avLst/>
            <a:gdLst/>
            <a:ahLst/>
            <a:cxnLst/>
            <a:rect l="0" t="0" r="0" b="0"/>
            <a:pathLst>
              <a:path>
                <a:moveTo>
                  <a:pt x="1533095" y="0"/>
                </a:moveTo>
                <a:lnTo>
                  <a:pt x="1533095" y="244565"/>
                </a:lnTo>
                <a:lnTo>
                  <a:pt x="0" y="244565"/>
                </a:lnTo>
                <a:lnTo>
                  <a:pt x="0" y="338301"/>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grpSp>
        <p:nvGrpSpPr>
          <p:cNvPr id="8" name="Grouper 7"/>
          <p:cNvGrpSpPr/>
          <p:nvPr/>
        </p:nvGrpSpPr>
        <p:grpSpPr>
          <a:xfrm>
            <a:off x="2915816" y="404761"/>
            <a:ext cx="3363902" cy="1944119"/>
            <a:chOff x="2030459" y="63628"/>
            <a:chExt cx="3363902" cy="1944119"/>
          </a:xfrm>
        </p:grpSpPr>
        <p:sp>
          <p:nvSpPr>
            <p:cNvPr id="15" name="Ellipse 14"/>
            <p:cNvSpPr/>
            <p:nvPr/>
          </p:nvSpPr>
          <p:spPr>
            <a:xfrm>
              <a:off x="2030459" y="63628"/>
              <a:ext cx="3363902" cy="1944119"/>
            </a:xfrm>
            <a:prstGeom prst="ellipse">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16" name="Ellipse 6"/>
            <p:cNvSpPr/>
            <p:nvPr/>
          </p:nvSpPr>
          <p:spPr>
            <a:xfrm>
              <a:off x="2523091" y="348338"/>
              <a:ext cx="2378638" cy="13746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3200" b="1" dirty="0">
                  <a:solidFill>
                    <a:srgbClr val="8AB833">
                      <a:lumMod val="75000"/>
                    </a:srgbClr>
                  </a:solidFill>
                  <a:ea typeface="+mj-ea"/>
                  <a:cs typeface="+mj-cs"/>
                </a:rPr>
                <a:t>the project's objectives</a:t>
              </a:r>
              <a:endParaRPr lang="fr-FR" sz="2000" b="1" kern="1200" dirty="0"/>
            </a:p>
          </p:txBody>
        </p:sp>
      </p:grpSp>
      <p:grpSp>
        <p:nvGrpSpPr>
          <p:cNvPr id="9" name="Grouper 8"/>
          <p:cNvGrpSpPr/>
          <p:nvPr/>
        </p:nvGrpSpPr>
        <p:grpSpPr>
          <a:xfrm>
            <a:off x="1115616" y="2730018"/>
            <a:ext cx="3352610" cy="3723318"/>
            <a:chOff x="503009" y="2346049"/>
            <a:chExt cx="3352610" cy="3723318"/>
          </a:xfrm>
        </p:grpSpPr>
        <p:sp>
          <p:nvSpPr>
            <p:cNvPr id="13" name="Ellipse 12"/>
            <p:cNvSpPr/>
            <p:nvPr/>
          </p:nvSpPr>
          <p:spPr>
            <a:xfrm>
              <a:off x="503009" y="2346049"/>
              <a:ext cx="3352610" cy="3723318"/>
            </a:xfrm>
            <a:prstGeom prst="ellipse">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14" name="Ellipse 8"/>
            <p:cNvSpPr/>
            <p:nvPr/>
          </p:nvSpPr>
          <p:spPr>
            <a:xfrm>
              <a:off x="993987" y="2891316"/>
              <a:ext cx="2370654" cy="26327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rtl="1">
                <a:lnSpc>
                  <a:spcPct val="90000"/>
                </a:lnSpc>
                <a:spcBef>
                  <a:spcPct val="0"/>
                </a:spcBef>
                <a:spcAft>
                  <a:spcPct val="35000"/>
                </a:spcAft>
              </a:pPr>
              <a:r>
                <a:rPr lang="en-US" sz="2000" b="1" dirty="0"/>
                <a:t>E</a:t>
              </a:r>
              <a:r>
                <a:rPr lang="en-US" sz="2000" b="1" dirty="0" smtClean="0"/>
                <a:t>pidemiological </a:t>
              </a:r>
              <a:r>
                <a:rPr lang="en-US" sz="2000" b="1" dirty="0"/>
                <a:t>study on the </a:t>
              </a:r>
              <a:r>
                <a:rPr lang="en-US" sz="2000" b="1" dirty="0" err="1"/>
                <a:t>hydatid</a:t>
              </a:r>
              <a:r>
                <a:rPr lang="en-US" sz="2000" b="1" dirty="0"/>
                <a:t> cyst in children in eastern Algeria</a:t>
              </a:r>
              <a:endParaRPr lang="fr-FR" sz="2000" b="1" dirty="0"/>
            </a:p>
          </p:txBody>
        </p:sp>
      </p:grpSp>
      <p:grpSp>
        <p:nvGrpSpPr>
          <p:cNvPr id="10" name="Grouper 9"/>
          <p:cNvGrpSpPr/>
          <p:nvPr/>
        </p:nvGrpSpPr>
        <p:grpSpPr>
          <a:xfrm>
            <a:off x="5076056" y="2780928"/>
            <a:ext cx="2861717" cy="3710011"/>
            <a:chOff x="4080472" y="2346049"/>
            <a:chExt cx="2861717" cy="3710011"/>
          </a:xfrm>
        </p:grpSpPr>
        <p:sp>
          <p:nvSpPr>
            <p:cNvPr id="11" name="Ellipse 10"/>
            <p:cNvSpPr/>
            <p:nvPr/>
          </p:nvSpPr>
          <p:spPr>
            <a:xfrm>
              <a:off x="4080472" y="2346049"/>
              <a:ext cx="2861717" cy="3710011"/>
            </a:xfrm>
            <a:prstGeom prst="ellipse">
              <a:avLst/>
            </a:prstGeom>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sp>
        <p:sp>
          <p:nvSpPr>
            <p:cNvPr id="12" name="Ellipse 10"/>
            <p:cNvSpPr/>
            <p:nvPr/>
          </p:nvSpPr>
          <p:spPr>
            <a:xfrm>
              <a:off x="4499561" y="2889368"/>
              <a:ext cx="2023539" cy="2623373"/>
            </a:xfrm>
            <a:prstGeom prst="rect">
              <a:avLst/>
            </a:prstGeom>
            <a:noFill/>
            <a:ln>
              <a:noFill/>
            </a:ln>
          </p:spPr>
          <p:style>
            <a:lnRef idx="2">
              <a:schemeClr val="dk2">
                <a:hueOff val="0"/>
                <a:satOff val="0"/>
                <a:lumOff val="0"/>
                <a:alphaOff val="0"/>
              </a:schemeClr>
            </a:lnRef>
            <a:fillRef idx="1">
              <a:schemeClr val="lt2">
                <a:alpha val="90000"/>
                <a:hueOff val="0"/>
                <a:satOff val="0"/>
                <a:lumOff val="0"/>
                <a:alphaOff val="0"/>
              </a:schemeClr>
            </a:fillRef>
            <a:effectRef idx="0">
              <a:schemeClr val="lt2">
                <a:alpha val="9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dirty="0" err="1" smtClean="0"/>
                <a:t>scolicidal</a:t>
              </a:r>
              <a:r>
                <a:rPr lang="en-US" sz="2000" b="1" dirty="0" smtClean="0"/>
                <a:t> </a:t>
              </a:r>
              <a:r>
                <a:rPr lang="en-US" sz="2000" b="1" dirty="0"/>
                <a:t>effects of some </a:t>
              </a:r>
              <a:r>
                <a:rPr lang="en-US" sz="2000" b="1" dirty="0" smtClean="0"/>
                <a:t>natural drugs </a:t>
              </a:r>
              <a:r>
                <a:rPr lang="en-US" sz="2000" b="1" dirty="0"/>
                <a:t>in vitro</a:t>
              </a:r>
              <a:r>
                <a:rPr lang="fr-FR" sz="2000" b="1" dirty="0"/>
                <a:t> </a:t>
              </a:r>
            </a:p>
          </p:txBody>
        </p:sp>
      </p:grpSp>
      <p:sp>
        <p:nvSpPr>
          <p:cNvPr id="2" name="Heptagone 1"/>
          <p:cNvSpPr/>
          <p:nvPr/>
        </p:nvSpPr>
        <p:spPr>
          <a:xfrm>
            <a:off x="2267744" y="2924944"/>
            <a:ext cx="792088" cy="792088"/>
          </a:xfrm>
          <a:prstGeom prst="heptagon">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rgbClr val="008000"/>
                </a:solidFill>
              </a:rPr>
              <a:t>1</a:t>
            </a:r>
            <a:endParaRPr lang="en-US" sz="4000" b="1" dirty="0">
              <a:solidFill>
                <a:srgbClr val="008000"/>
              </a:solidFill>
            </a:endParaRPr>
          </a:p>
        </p:txBody>
      </p:sp>
      <p:sp>
        <p:nvSpPr>
          <p:cNvPr id="17" name="Heptagone 16"/>
          <p:cNvSpPr/>
          <p:nvPr/>
        </p:nvSpPr>
        <p:spPr>
          <a:xfrm>
            <a:off x="6084168" y="2996952"/>
            <a:ext cx="792088" cy="792088"/>
          </a:xfrm>
          <a:prstGeom prst="heptagon">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rgbClr val="008000"/>
                </a:solidFill>
              </a:rPr>
              <a:t>2</a:t>
            </a:r>
            <a:endParaRPr lang="en-US" sz="4000" b="1" dirty="0">
              <a:solidFill>
                <a:srgbClr val="008000"/>
              </a:solidFill>
            </a:endParaRPr>
          </a:p>
        </p:txBody>
      </p:sp>
    </p:spTree>
    <p:extLst>
      <p:ext uri="{BB962C8B-B14F-4D97-AF65-F5344CB8AC3E}">
        <p14:creationId xmlns:p14="http://schemas.microsoft.com/office/powerpoint/2010/main" val="3589770879"/>
      </p:ext>
    </p:extLst>
  </p:cSld>
  <p:clrMapOvr>
    <a:masterClrMapping/>
  </p:clrMapOvr>
  <mc:AlternateContent xmlns:mc="http://schemas.openxmlformats.org/markup-compatibility/2006" xmlns:p14="http://schemas.microsoft.com/office/powerpoint/2010/main">
    <mc:Choice Requires="p14">
      <p:transition spd="slow" p14:dur="1500" advTm="27239">
        <p:split orient="vert"/>
      </p:transition>
    </mc:Choice>
    <mc:Fallback xmlns="">
      <p:transition spd="slow" advTm="27239">
        <p:split orient="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611560" y="980728"/>
            <a:ext cx="8280920" cy="3888432"/>
          </a:xfrm>
        </p:spPr>
        <p:txBody>
          <a:bodyPr>
            <a:normAutofit/>
          </a:bodyPr>
          <a:lstStyle/>
          <a:p>
            <a:pPr algn="ctr"/>
            <a:r>
              <a:rPr lang="fr-FR" b="1" dirty="0">
                <a:solidFill>
                  <a:srgbClr val="FF9900"/>
                </a:solidFill>
              </a:rPr>
              <a:t>1. </a:t>
            </a:r>
            <a:r>
              <a:rPr lang="en-US" dirty="0"/>
              <a:t>E</a:t>
            </a:r>
            <a:r>
              <a:rPr lang="en-US" dirty="0" smtClean="0"/>
              <a:t>pidemiological </a:t>
            </a:r>
            <a:r>
              <a:rPr lang="en-US" dirty="0"/>
              <a:t>study on the </a:t>
            </a:r>
            <a:r>
              <a:rPr lang="en-US" dirty="0" err="1"/>
              <a:t>hydatid</a:t>
            </a:r>
            <a:r>
              <a:rPr lang="en-US" dirty="0"/>
              <a:t> cyst in children in eastern Algeria, in collaboration with the pediatric surgery department</a:t>
            </a:r>
            <a:r>
              <a:rPr lang="fr-FR" dirty="0"/>
              <a:t> </a:t>
            </a:r>
            <a:endParaRPr lang="fr-FR" b="1" dirty="0">
              <a:solidFill>
                <a:srgbClr val="FF9900"/>
              </a:solidFill>
            </a:endParaRPr>
          </a:p>
        </p:txBody>
      </p:sp>
      <p:sp>
        <p:nvSpPr>
          <p:cNvPr id="3" name="Espace réservé du numéro de diapositive 2"/>
          <p:cNvSpPr>
            <a:spLocks noGrp="1"/>
          </p:cNvSpPr>
          <p:nvPr>
            <p:ph type="sldNum" sz="quarter" idx="12"/>
          </p:nvPr>
        </p:nvSpPr>
        <p:spPr/>
        <p:txBody>
          <a:bodyPr/>
          <a:lstStyle/>
          <a:p>
            <a:fld id="{92FB0DC1-032F-49FA-83FC-38F41474EE37}" type="slidenum">
              <a:rPr lang="fr-FR" smtClean="0"/>
              <a:pPr/>
              <a:t>7</a:t>
            </a:fld>
            <a:endParaRPr lang="fr-FR"/>
          </a:p>
        </p:txBody>
      </p:sp>
      <p:pic>
        <p:nvPicPr>
          <p:cNvPr id="2" name="Image 1" descr="pediatric surgery.jpg"/>
          <p:cNvPicPr>
            <a:picLocks/>
          </p:cNvPicPr>
          <p:nvPr/>
        </p:nvPicPr>
        <p:blipFill>
          <a:blip r:embed="rId3">
            <a:extLst>
              <a:ext uri="{28A0092B-C50C-407E-A947-70E740481C1C}">
                <a14:useLocalDpi xmlns:a14="http://schemas.microsoft.com/office/drawing/2010/main" val="0"/>
              </a:ext>
            </a:extLst>
          </a:blip>
          <a:stretch>
            <a:fillRect/>
          </a:stretch>
        </p:blipFill>
        <p:spPr>
          <a:xfrm>
            <a:off x="1475656" y="3573016"/>
            <a:ext cx="6696744" cy="2785445"/>
          </a:xfrm>
          <a:prstGeom prst="rect">
            <a:avLst/>
          </a:prstGeom>
        </p:spPr>
      </p:pic>
    </p:spTree>
    <p:extLst>
      <p:ext uri="{BB962C8B-B14F-4D97-AF65-F5344CB8AC3E}">
        <p14:creationId xmlns:p14="http://schemas.microsoft.com/office/powerpoint/2010/main" val="178922553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2FB0DC1-032F-49FA-83FC-38F41474EE37}" type="slidenum">
              <a:rPr lang="fr-FR" smtClean="0"/>
              <a:pPr/>
              <a:t>8</a:t>
            </a:fld>
            <a:endParaRPr lang="fr-FR"/>
          </a:p>
        </p:txBody>
      </p:sp>
      <p:pic>
        <p:nvPicPr>
          <p:cNvPr id="2" name="Image 1" descr="our-ai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45988"/>
            <a:ext cx="8964488" cy="2518916"/>
          </a:xfrm>
          <a:prstGeom prst="rect">
            <a:avLst/>
          </a:prstGeom>
        </p:spPr>
      </p:pic>
      <p:sp>
        <p:nvSpPr>
          <p:cNvPr id="10" name="Rectangle 9"/>
          <p:cNvSpPr/>
          <p:nvPr/>
        </p:nvSpPr>
        <p:spPr>
          <a:xfrm>
            <a:off x="395536" y="3075925"/>
            <a:ext cx="8640960" cy="3785652"/>
          </a:xfrm>
          <a:prstGeom prst="rect">
            <a:avLst/>
          </a:prstGeom>
        </p:spPr>
        <p:txBody>
          <a:bodyPr wrap="square">
            <a:spAutoFit/>
          </a:bodyPr>
          <a:lstStyle/>
          <a:p>
            <a:r>
              <a:rPr lang="en-US" sz="2400" dirty="0"/>
              <a:t>The main </a:t>
            </a:r>
            <a:r>
              <a:rPr lang="en-US" sz="2400" dirty="0" smtClean="0"/>
              <a:t>objectives </a:t>
            </a:r>
            <a:r>
              <a:rPr lang="en-US" sz="2400" dirty="0"/>
              <a:t>of this study </a:t>
            </a:r>
            <a:r>
              <a:rPr lang="en-US" sz="2400" dirty="0" smtClean="0"/>
              <a:t>is:</a:t>
            </a:r>
          </a:p>
          <a:p>
            <a:pPr marL="285750" indent="-285750">
              <a:lnSpc>
                <a:spcPct val="150000"/>
              </a:lnSpc>
              <a:buFont typeface="Wingdings" charset="2"/>
              <a:buChar char="v"/>
            </a:pPr>
            <a:r>
              <a:rPr lang="en-US" sz="2400" dirty="0" smtClean="0"/>
              <a:t>to </a:t>
            </a:r>
            <a:r>
              <a:rPr lang="en-US" sz="2400" dirty="0"/>
              <a:t>clarify the epidemiological aspects of this disease and to compare it with other national and international </a:t>
            </a:r>
            <a:r>
              <a:rPr lang="en-US" sz="2400" dirty="0" smtClean="0"/>
              <a:t>studies.</a:t>
            </a:r>
            <a:r>
              <a:rPr lang="fr-FR" sz="2400" dirty="0" smtClean="0"/>
              <a:t> </a:t>
            </a:r>
          </a:p>
          <a:p>
            <a:pPr marL="285750" indent="-285750">
              <a:lnSpc>
                <a:spcPct val="150000"/>
              </a:lnSpc>
              <a:buFont typeface="Wingdings" charset="2"/>
              <a:buChar char="v"/>
            </a:pPr>
            <a:r>
              <a:rPr lang="en-US" sz="2400" dirty="0"/>
              <a:t>The fertility rate of </a:t>
            </a:r>
            <a:r>
              <a:rPr lang="en-US" sz="2400" dirty="0" err="1" smtClean="0"/>
              <a:t>hydatid</a:t>
            </a:r>
            <a:r>
              <a:rPr lang="en-US" sz="2400" dirty="0" smtClean="0"/>
              <a:t> cysts.</a:t>
            </a:r>
            <a:endParaRPr lang="en-US" sz="2400" dirty="0" smtClean="0"/>
          </a:p>
          <a:p>
            <a:pPr marL="285750" indent="-285750">
              <a:lnSpc>
                <a:spcPct val="150000"/>
              </a:lnSpc>
              <a:buFont typeface="Wingdings" charset="2"/>
              <a:buChar char="v"/>
            </a:pPr>
            <a:r>
              <a:rPr lang="en-US" sz="2400" dirty="0"/>
              <a:t>The viability of </a:t>
            </a:r>
            <a:r>
              <a:rPr lang="en-US" sz="2400" dirty="0" err="1" smtClean="0"/>
              <a:t>protoscoleces</a:t>
            </a:r>
            <a:r>
              <a:rPr lang="en-US" sz="2400" dirty="0" smtClean="0"/>
              <a:t>.</a:t>
            </a:r>
            <a:endParaRPr lang="en-US" sz="2400" dirty="0"/>
          </a:p>
          <a:p>
            <a:endParaRPr lang="en-US" dirty="0"/>
          </a:p>
          <a:p>
            <a:endParaRPr lang="fr-FR" dirty="0"/>
          </a:p>
        </p:txBody>
      </p:sp>
    </p:spTree>
    <p:extLst>
      <p:ext uri="{BB962C8B-B14F-4D97-AF65-F5344CB8AC3E}">
        <p14:creationId xmlns:p14="http://schemas.microsoft.com/office/powerpoint/2010/main" val="41584718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2FB0DC1-032F-49FA-83FC-38F41474EE37}" type="slidenum">
              <a:rPr lang="fr-FR" smtClean="0"/>
              <a:pPr/>
              <a:t>9</a:t>
            </a:fld>
            <a:endParaRPr lang="fr-FR"/>
          </a:p>
        </p:txBody>
      </p:sp>
      <p:pic>
        <p:nvPicPr>
          <p:cNvPr id="7" name="Image 6" descr="kyste hydatiq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052736"/>
            <a:ext cx="5904656" cy="5561856"/>
          </a:xfrm>
          <a:prstGeom prst="rect">
            <a:avLst/>
          </a:prstGeom>
        </p:spPr>
      </p:pic>
      <p:sp>
        <p:nvSpPr>
          <p:cNvPr id="9" name="ZoneTexte 8"/>
          <p:cNvSpPr txBox="1"/>
          <p:nvPr/>
        </p:nvSpPr>
        <p:spPr>
          <a:xfrm>
            <a:off x="1403648" y="332656"/>
            <a:ext cx="5904656" cy="769441"/>
          </a:xfrm>
          <a:prstGeom prst="rect">
            <a:avLst/>
          </a:prstGeom>
          <a:noFill/>
        </p:spPr>
        <p:txBody>
          <a:bodyPr wrap="square" rtlCol="0">
            <a:spAutoFit/>
          </a:bodyPr>
          <a:lstStyle/>
          <a:p>
            <a:pPr algn="ctr"/>
            <a:r>
              <a:rPr lang="fr-FR" sz="2200" b="1" dirty="0">
                <a:solidFill>
                  <a:schemeClr val="accent1"/>
                </a:solidFill>
                <a:latin typeface="Times New Roman" panose="02020603050405020304" pitchFamily="18" charset="0"/>
                <a:cs typeface="Times New Roman" panose="02020603050405020304" pitchFamily="18" charset="0"/>
              </a:rPr>
              <a:t>R</a:t>
            </a:r>
            <a:r>
              <a:rPr lang="en-US" sz="2200" b="1" dirty="0" err="1">
                <a:solidFill>
                  <a:schemeClr val="accent1"/>
                </a:solidFill>
                <a:latin typeface="Times New Roman" panose="02020603050405020304" pitchFamily="18" charset="0"/>
                <a:cs typeface="Times New Roman" panose="02020603050405020304" pitchFamily="18" charset="0"/>
              </a:rPr>
              <a:t>eception</a:t>
            </a:r>
            <a:r>
              <a:rPr lang="en-US" sz="2200" dirty="0" smtClean="0"/>
              <a:t> </a:t>
            </a:r>
            <a:r>
              <a:rPr lang="en-US" sz="2200" b="1" dirty="0">
                <a:solidFill>
                  <a:schemeClr val="accent1"/>
                </a:solidFill>
                <a:latin typeface="Times New Roman" panose="02020603050405020304" pitchFamily="18" charset="0"/>
                <a:cs typeface="Times New Roman" panose="02020603050405020304" pitchFamily="18" charset="0"/>
              </a:rPr>
              <a:t>of </a:t>
            </a:r>
            <a:r>
              <a:rPr lang="en-US" sz="2200" b="1" dirty="0" err="1">
                <a:solidFill>
                  <a:schemeClr val="accent1"/>
                </a:solidFill>
                <a:latin typeface="Times New Roman" panose="02020603050405020304" pitchFamily="18" charset="0"/>
                <a:cs typeface="Times New Roman" panose="02020603050405020304" pitchFamily="18" charset="0"/>
              </a:rPr>
              <a:t>hydatic</a:t>
            </a:r>
            <a:r>
              <a:rPr lang="en-US" sz="2200" b="1" dirty="0">
                <a:solidFill>
                  <a:schemeClr val="accent1"/>
                </a:solidFill>
                <a:latin typeface="Times New Roman" panose="02020603050405020304" pitchFamily="18" charset="0"/>
                <a:cs typeface="Times New Roman" panose="02020603050405020304" pitchFamily="18" charset="0"/>
              </a:rPr>
              <a:t> cysts from pediatric surgery</a:t>
            </a:r>
          </a:p>
        </p:txBody>
      </p:sp>
    </p:spTree>
    <p:extLst>
      <p:ext uri="{BB962C8B-B14F-4D97-AF65-F5344CB8AC3E}">
        <p14:creationId xmlns:p14="http://schemas.microsoft.com/office/powerpoint/2010/main" val="10387313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54F6613E-5ED7-40ED-90A8-F639BE712C0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8832</TotalTime>
  <Words>1121</Words>
  <Application>Microsoft Macintosh PowerPoint</Application>
  <PresentationFormat>Présentation à l'écran (4:3)</PresentationFormat>
  <Paragraphs>226</Paragraphs>
  <Slides>25</Slides>
  <Notes>23</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Wisp</vt:lpstr>
      <vt:lpstr>University Hospital Center of Constantine laboratory of medical parasitology-mycology University of Constantine 3</vt:lpstr>
      <vt:lpstr>Présentation PowerPoint</vt:lpstr>
      <vt:lpstr>Présentation PowerPoint</vt:lpstr>
      <vt:lpstr>Présentation PowerPoint</vt:lpstr>
      <vt:lpstr>Présentation PowerPoint</vt:lpstr>
      <vt:lpstr>Présentation PowerPoint</vt:lpstr>
      <vt:lpstr>1. Epidemiological study on the hydatid cyst in children in eastern Algeria, in collaboration with the pediatric surgery department </vt:lpstr>
      <vt:lpstr>Présentation PowerPoint</vt:lpstr>
      <vt:lpstr>Présentation PowerPoint</vt:lpstr>
      <vt:lpstr>Collection of protoscoleces </vt:lpstr>
      <vt:lpstr>Direct examination under a light microscope</vt:lpstr>
      <vt:lpstr> Viability test</vt:lpstr>
      <vt:lpstr>Présentation PowerPoint</vt:lpstr>
      <vt:lpstr>2. Evaluation of scolicidal activity of some drugs  </vt:lpstr>
      <vt:lpstr>Présentation PowerPoint</vt:lpstr>
      <vt:lpstr>Présentation PowerPoint</vt:lpstr>
      <vt:lpstr>Effectiveness of extracts on protoscolices</vt:lpstr>
      <vt:lpstr> Viability test  </vt:lpstr>
      <vt:lpstr>Présentation PowerPoint</vt:lpstr>
      <vt:lpstr>pomegrenate</vt:lpstr>
      <vt:lpstr>Ginger</vt:lpstr>
      <vt:lpstr>Présentation PowerPoint</vt:lpstr>
      <vt:lpstr>Présentation PowerPoint</vt:lpstr>
      <vt:lpstr>Présentation PowerPoint</vt:lpstr>
      <vt:lpstr>Présentation PowerPoint</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US</dc:creator>
  <cp:lastModifiedBy>Mac Mountain</cp:lastModifiedBy>
  <cp:revision>450</cp:revision>
  <dcterms:created xsi:type="dcterms:W3CDTF">2017-05-01T08:17:22Z</dcterms:created>
  <dcterms:modified xsi:type="dcterms:W3CDTF">2017-07-24T22:50:41Z</dcterms:modified>
</cp:coreProperties>
</file>